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9" r:id="rId4"/>
    <p:sldId id="260" r:id="rId5"/>
    <p:sldId id="261" r:id="rId6"/>
    <p:sldId id="263" r:id="rId7"/>
    <p:sldId id="264" r:id="rId8"/>
    <p:sldId id="265" r:id="rId9"/>
    <p:sldId id="266" r:id="rId10"/>
    <p:sldId id="267" r:id="rId11"/>
    <p:sldId id="268" r:id="rId12"/>
    <p:sldId id="270" r:id="rId13"/>
    <p:sldId id="269" r:id="rId14"/>
    <p:sldId id="271" r:id="rId15"/>
    <p:sldId id="272" r:id="rId16"/>
    <p:sldId id="273"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B185"/>
    <a:srgbClr val="80AA7A"/>
    <a:srgbClr val="79F56F"/>
    <a:srgbClr val="9B32F2"/>
    <a:srgbClr val="8B10F0"/>
    <a:srgbClr val="DDDDDD"/>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5879" autoAdjust="0"/>
  </p:normalViewPr>
  <p:slideViewPr>
    <p:cSldViewPr snapToGrid="0">
      <p:cViewPr varScale="1">
        <p:scale>
          <a:sx n="65" d="100"/>
          <a:sy n="65" d="100"/>
        </p:scale>
        <p:origin x="1358" y="53"/>
      </p:cViewPr>
      <p:guideLst/>
    </p:cSldViewPr>
  </p:slideViewPr>
  <p:outlineViewPr>
    <p:cViewPr>
      <p:scale>
        <a:sx n="33" d="100"/>
        <a:sy n="33" d="100"/>
      </p:scale>
      <p:origin x="0" y="-10219"/>
    </p:cViewPr>
  </p:outlineViewPr>
  <p:notesTextViewPr>
    <p:cViewPr>
      <p:scale>
        <a:sx n="1" d="1"/>
        <a:sy n="1" d="1"/>
      </p:scale>
      <p:origin x="0" y="0"/>
    </p:cViewPr>
  </p:notesTextViewPr>
  <p:sorterViewPr>
    <p:cViewPr>
      <p:scale>
        <a:sx n="100" d="100"/>
        <a:sy n="100" d="100"/>
      </p:scale>
      <p:origin x="0" y="-325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AEC1F8-B5D8-4006-B74B-5A2E3E6DD53C}" type="datetimeFigureOut">
              <a:rPr lang="en-GB" smtClean="0"/>
              <a:t>20/01/2023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D4E7C1-1DEB-4147-ABFB-889D8C029DB5}" type="slidenum">
              <a:rPr lang="en-GB" smtClean="0"/>
              <a:t>‹#›</a:t>
            </a:fld>
            <a:endParaRPr lang="en-GB"/>
          </a:p>
        </p:txBody>
      </p:sp>
    </p:spTree>
    <p:extLst>
      <p:ext uri="{BB962C8B-B14F-4D97-AF65-F5344CB8AC3E}">
        <p14:creationId xmlns:p14="http://schemas.microsoft.com/office/powerpoint/2010/main" val="2675288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 Step 1</a:t>
            </a:r>
          </a:p>
          <a:p>
            <a:r>
              <a:rPr lang="en-GB" dirty="0"/>
              <a:t>Click – Step 2</a:t>
            </a:r>
          </a:p>
          <a:p>
            <a:r>
              <a:rPr lang="en-GB" dirty="0"/>
              <a:t>Click – Step 3</a:t>
            </a:r>
          </a:p>
          <a:p>
            <a:r>
              <a:rPr lang="en-GB" dirty="0"/>
              <a:t>Click – Step 4</a:t>
            </a:r>
          </a:p>
          <a:p>
            <a:r>
              <a:rPr lang="en-GB" dirty="0"/>
              <a:t>Click –”REMEMBER”</a:t>
            </a:r>
          </a:p>
        </p:txBody>
      </p:sp>
      <p:sp>
        <p:nvSpPr>
          <p:cNvPr id="4" name="Slide Number Placeholder 3"/>
          <p:cNvSpPr>
            <a:spLocks noGrp="1"/>
          </p:cNvSpPr>
          <p:nvPr>
            <p:ph type="sldNum" sz="quarter" idx="5"/>
          </p:nvPr>
        </p:nvSpPr>
        <p:spPr/>
        <p:txBody>
          <a:bodyPr/>
          <a:lstStyle/>
          <a:p>
            <a:fld id="{80D4E7C1-1DEB-4147-ABFB-889D8C029DB5}" type="slidenum">
              <a:rPr lang="en-GB" smtClean="0"/>
              <a:t>2</a:t>
            </a:fld>
            <a:endParaRPr lang="en-GB"/>
          </a:p>
        </p:txBody>
      </p:sp>
    </p:spTree>
    <p:extLst>
      <p:ext uri="{BB962C8B-B14F-4D97-AF65-F5344CB8AC3E}">
        <p14:creationId xmlns:p14="http://schemas.microsoft.com/office/powerpoint/2010/main" val="2858607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Reviewing Programme - Suggestions as read-  Developed from See, Hear, Do resource</a:t>
            </a:r>
          </a:p>
          <a:p>
            <a:endParaRPr lang="en-GB" dirty="0"/>
          </a:p>
        </p:txBody>
      </p:sp>
      <p:sp>
        <p:nvSpPr>
          <p:cNvPr id="4" name="Slide Number Placeholder 3"/>
          <p:cNvSpPr>
            <a:spLocks noGrp="1"/>
          </p:cNvSpPr>
          <p:nvPr>
            <p:ph type="sldNum" sz="quarter" idx="5"/>
          </p:nvPr>
        </p:nvSpPr>
        <p:spPr/>
        <p:txBody>
          <a:bodyPr/>
          <a:lstStyle/>
          <a:p>
            <a:fld id="{80D4E7C1-1DEB-4147-ABFB-889D8C029DB5}" type="slidenum">
              <a:rPr lang="en-GB" smtClean="0"/>
              <a:t>11</a:t>
            </a:fld>
            <a:endParaRPr lang="en-GB"/>
          </a:p>
        </p:txBody>
      </p:sp>
    </p:spTree>
    <p:extLst>
      <p:ext uri="{BB962C8B-B14F-4D97-AF65-F5344CB8AC3E}">
        <p14:creationId xmlns:p14="http://schemas.microsoft.com/office/powerpoint/2010/main" val="492448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already stated, empowering youth, growing the voice of young people to take control and ownership over their own experiences and learning has always sat at the core of what Scouting has intended to do.</a:t>
            </a:r>
          </a:p>
          <a:p>
            <a:endParaRPr lang="en-GB" dirty="0"/>
          </a:p>
          <a:p>
            <a:r>
              <a:rPr lang="en-GB" dirty="0"/>
              <a:t>The Lundy Model of Youth Empowerment was first developed around 2014, and in the subsequent years has been adopted widely across the globe by governments, councils, NGOs and other sectors working with young people to use as a framework to ensure that the voice and agency of young people to shape and control their own experiences is met.</a:t>
            </a:r>
          </a:p>
          <a:p>
            <a:endParaRPr lang="en-GB" dirty="0"/>
          </a:p>
          <a:p>
            <a:r>
              <a:rPr lang="en-GB" dirty="0"/>
              <a:t>Explain Lundy and mapping onto Scouting/ Programme delivery</a:t>
            </a:r>
          </a:p>
        </p:txBody>
      </p:sp>
      <p:sp>
        <p:nvSpPr>
          <p:cNvPr id="4" name="Slide Number Placeholder 3"/>
          <p:cNvSpPr>
            <a:spLocks noGrp="1"/>
          </p:cNvSpPr>
          <p:nvPr>
            <p:ph type="sldNum" sz="quarter" idx="5"/>
          </p:nvPr>
        </p:nvSpPr>
        <p:spPr/>
        <p:txBody>
          <a:bodyPr/>
          <a:lstStyle/>
          <a:p>
            <a:fld id="{80D4E7C1-1DEB-4147-ABFB-889D8C029DB5}" type="slidenum">
              <a:rPr lang="en-GB" smtClean="0"/>
              <a:t>12</a:t>
            </a:fld>
            <a:endParaRPr lang="en-GB"/>
          </a:p>
        </p:txBody>
      </p:sp>
    </p:spTree>
    <p:extLst>
      <p:ext uri="{BB962C8B-B14F-4D97-AF65-F5344CB8AC3E}">
        <p14:creationId xmlns:p14="http://schemas.microsoft.com/office/powerpoint/2010/main" val="3979759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Click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Young people being heard at Board level, through the PMST via the Programme Lead and taking control over their own experiences through engaging with the Provincial planning day and being supported to deliver a new bursary developed by young people to support young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also….Provided Groups a new model to support capturing the voice of youth members, demonstrating how youth led activity is used to shape the experience of the individual and the members.</a:t>
            </a:r>
          </a:p>
          <a:p>
            <a:endParaRPr lang="en-GB" dirty="0"/>
          </a:p>
        </p:txBody>
      </p:sp>
      <p:sp>
        <p:nvSpPr>
          <p:cNvPr id="4" name="Slide Number Placeholder 3"/>
          <p:cNvSpPr>
            <a:spLocks noGrp="1"/>
          </p:cNvSpPr>
          <p:nvPr>
            <p:ph type="sldNum" sz="quarter" idx="5"/>
          </p:nvPr>
        </p:nvSpPr>
        <p:spPr/>
        <p:txBody>
          <a:bodyPr/>
          <a:lstStyle/>
          <a:p>
            <a:fld id="{80D4E7C1-1DEB-4147-ABFB-889D8C029DB5}" type="slidenum">
              <a:rPr lang="en-GB" smtClean="0"/>
              <a:t>13</a:t>
            </a:fld>
            <a:endParaRPr lang="en-GB"/>
          </a:p>
        </p:txBody>
      </p:sp>
    </p:spTree>
    <p:extLst>
      <p:ext uri="{BB962C8B-B14F-4D97-AF65-F5344CB8AC3E}">
        <p14:creationId xmlns:p14="http://schemas.microsoft.com/office/powerpoint/2010/main" val="2437554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1 - Representatives from each section should aim to meet at least once every 10 weeks for a 40 minute session including games’ activities and a discussion.</a:t>
            </a:r>
          </a:p>
          <a:p>
            <a:endParaRPr lang="en-GB" dirty="0"/>
          </a:p>
          <a:p>
            <a:r>
              <a:rPr lang="en-GB" dirty="0"/>
              <a:t>Click 2 - The Youth Team talks about all they have been doing in their Sections and looks at things they could do as a bigger group that are ‘joined up’.</a:t>
            </a:r>
          </a:p>
          <a:p>
            <a:endParaRPr lang="en-GB" dirty="0"/>
          </a:p>
          <a:p>
            <a:r>
              <a:rPr lang="en-GB" dirty="0"/>
              <a:t>Click 3 - Scouters hear their thoughts and ideas and help plan the things that should happen next either across Sections or the whole Group.</a:t>
            </a:r>
          </a:p>
          <a:p>
            <a:endParaRPr lang="en-GB" dirty="0"/>
          </a:p>
          <a:p>
            <a:r>
              <a:rPr lang="en-GB" dirty="0"/>
              <a:t>Click 4 –Scouters can reflect on and see how what they are doing supports youth members </a:t>
            </a:r>
          </a:p>
          <a:p>
            <a:r>
              <a:rPr lang="en-GB" dirty="0"/>
              <a:t>&amp;</a:t>
            </a:r>
          </a:p>
          <a:p>
            <a:r>
              <a:rPr lang="en-GB" dirty="0"/>
              <a:t>Click 5 - ….and gives young people a space to see how their ideas can shape what happens at higher levels in the Group.</a:t>
            </a:r>
          </a:p>
          <a:p>
            <a:endParaRPr lang="en-GB" dirty="0"/>
          </a:p>
        </p:txBody>
      </p:sp>
      <p:sp>
        <p:nvSpPr>
          <p:cNvPr id="4" name="Slide Number Placeholder 3"/>
          <p:cNvSpPr>
            <a:spLocks noGrp="1"/>
          </p:cNvSpPr>
          <p:nvPr>
            <p:ph type="sldNum" sz="quarter" idx="5"/>
          </p:nvPr>
        </p:nvSpPr>
        <p:spPr/>
        <p:txBody>
          <a:bodyPr/>
          <a:lstStyle/>
          <a:p>
            <a:fld id="{80D4E7C1-1DEB-4147-ABFB-889D8C029DB5}" type="slidenum">
              <a:rPr lang="en-GB" smtClean="0"/>
              <a:t>14</a:t>
            </a:fld>
            <a:endParaRPr lang="en-GB"/>
          </a:p>
        </p:txBody>
      </p:sp>
    </p:spTree>
    <p:extLst>
      <p:ext uri="{BB962C8B-B14F-4D97-AF65-F5344CB8AC3E}">
        <p14:creationId xmlns:p14="http://schemas.microsoft.com/office/powerpoint/2010/main" val="4251993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1 – From Group Youth Teams the next step is to nominate a rep to sit at the County level</a:t>
            </a:r>
          </a:p>
          <a:p>
            <a:endParaRPr lang="en-GB" dirty="0"/>
          </a:p>
          <a:p>
            <a:r>
              <a:rPr lang="en-GB" dirty="0"/>
              <a:t>Click 2 – This creates a space for Youth members to meet with their peers, identify with others and celebrate Scouting that is happening all around them.</a:t>
            </a:r>
          </a:p>
          <a:p>
            <a:endParaRPr lang="en-GB" dirty="0"/>
          </a:p>
          <a:p>
            <a:r>
              <a:rPr lang="en-GB" dirty="0"/>
              <a:t>Click 3 – This Team can plan for events and activities that the County can complete as a collective, it can also throw up ideas and new approaches to address the needs of youth members based on their current experiences…</a:t>
            </a:r>
          </a:p>
          <a:p>
            <a:endParaRPr lang="en-GB" dirty="0"/>
          </a:p>
          <a:p>
            <a:r>
              <a:rPr lang="en-GB" dirty="0"/>
              <a:t>Click 4 – The County team experience grows skills in participation, communication, working together and enables members to develop in their role as reps to sit at higher levels.</a:t>
            </a:r>
          </a:p>
          <a:p>
            <a:endParaRPr lang="en-GB" dirty="0"/>
          </a:p>
          <a:p>
            <a:r>
              <a:rPr lang="en-GB" dirty="0"/>
              <a:t>Click 5 – The ethos, aim and values of the organisation are achieved in being a youth led/ empowering organisation.</a:t>
            </a:r>
          </a:p>
          <a:p>
            <a:endParaRPr lang="en-GB" dirty="0"/>
          </a:p>
        </p:txBody>
      </p:sp>
      <p:sp>
        <p:nvSpPr>
          <p:cNvPr id="4" name="Slide Number Placeholder 3"/>
          <p:cNvSpPr>
            <a:spLocks noGrp="1"/>
          </p:cNvSpPr>
          <p:nvPr>
            <p:ph type="sldNum" sz="quarter" idx="5"/>
          </p:nvPr>
        </p:nvSpPr>
        <p:spPr/>
        <p:txBody>
          <a:bodyPr/>
          <a:lstStyle/>
          <a:p>
            <a:fld id="{80D4E7C1-1DEB-4147-ABFB-889D8C029DB5}" type="slidenum">
              <a:rPr lang="en-GB" smtClean="0"/>
              <a:t>15</a:t>
            </a:fld>
            <a:endParaRPr lang="en-GB"/>
          </a:p>
        </p:txBody>
      </p:sp>
    </p:spTree>
    <p:extLst>
      <p:ext uri="{BB962C8B-B14F-4D97-AF65-F5344CB8AC3E}">
        <p14:creationId xmlns:p14="http://schemas.microsoft.com/office/powerpoint/2010/main" val="4019272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is….</a:t>
            </a:r>
          </a:p>
          <a:p>
            <a:endParaRPr lang="en-GB" dirty="0"/>
          </a:p>
        </p:txBody>
      </p:sp>
      <p:sp>
        <p:nvSpPr>
          <p:cNvPr id="4" name="Slide Number Placeholder 3"/>
          <p:cNvSpPr>
            <a:spLocks noGrp="1"/>
          </p:cNvSpPr>
          <p:nvPr>
            <p:ph type="sldNum" sz="quarter" idx="5"/>
          </p:nvPr>
        </p:nvSpPr>
        <p:spPr/>
        <p:txBody>
          <a:bodyPr/>
          <a:lstStyle/>
          <a:p>
            <a:fld id="{80D4E7C1-1DEB-4147-ABFB-889D8C029DB5}" type="slidenum">
              <a:rPr lang="en-GB" smtClean="0"/>
              <a:t>16</a:t>
            </a:fld>
            <a:endParaRPr lang="en-GB"/>
          </a:p>
        </p:txBody>
      </p:sp>
    </p:spTree>
    <p:extLst>
      <p:ext uri="{BB962C8B-B14F-4D97-AF65-F5344CB8AC3E}">
        <p14:creationId xmlns:p14="http://schemas.microsoft.com/office/powerpoint/2010/main" val="4135058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is….</a:t>
            </a:r>
          </a:p>
          <a:p>
            <a:endParaRPr lang="en-GB" dirty="0"/>
          </a:p>
        </p:txBody>
      </p:sp>
      <p:sp>
        <p:nvSpPr>
          <p:cNvPr id="4" name="Slide Number Placeholder 3"/>
          <p:cNvSpPr>
            <a:spLocks noGrp="1"/>
          </p:cNvSpPr>
          <p:nvPr>
            <p:ph type="sldNum" sz="quarter" idx="5"/>
          </p:nvPr>
        </p:nvSpPr>
        <p:spPr/>
        <p:txBody>
          <a:bodyPr/>
          <a:lstStyle/>
          <a:p>
            <a:fld id="{80D4E7C1-1DEB-4147-ABFB-889D8C029DB5}" type="slidenum">
              <a:rPr lang="en-GB" smtClean="0"/>
              <a:t>17</a:t>
            </a:fld>
            <a:endParaRPr lang="en-GB"/>
          </a:p>
        </p:txBody>
      </p:sp>
    </p:spTree>
    <p:extLst>
      <p:ext uri="{BB962C8B-B14F-4D97-AF65-F5344CB8AC3E}">
        <p14:creationId xmlns:p14="http://schemas.microsoft.com/office/powerpoint/2010/main" val="2645088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Move </a:t>
            </a:r>
            <a:r>
              <a:rPr lang="en-GB" dirty="0" err="1"/>
              <a:t>Giph</a:t>
            </a:r>
            <a:endParaRPr lang="en-GB" dirty="0"/>
          </a:p>
          <a:p>
            <a:endParaRPr lang="en-GB" dirty="0"/>
          </a:p>
          <a:p>
            <a:r>
              <a:rPr lang="en-GB" dirty="0"/>
              <a:t>All the words that were given to pairs are words that are associated with ‘growing’ young people’s ability and experience in taking control and having a say over how they engage with and shape their Scouting Journey.</a:t>
            </a:r>
          </a:p>
          <a:p>
            <a:endParaRPr lang="en-GB" dirty="0"/>
          </a:p>
          <a:p>
            <a:r>
              <a:rPr lang="en-GB" dirty="0"/>
              <a:t>As the activity shows, only one of the pairs had any control in how they were going to complete the task, they were not allowed to speak, give suggestions or help. This can lead to frustration and make you become disconnected from what it is you are doing…</a:t>
            </a:r>
          </a:p>
          <a:p>
            <a:endParaRPr lang="en-GB" dirty="0"/>
          </a:p>
          <a:p>
            <a:r>
              <a:rPr lang="en-GB" dirty="0"/>
              <a:t>This is a blunt version of what ‘not being empowered’ looks like…luckily we are not in the business of acting like this…instead we support and develop youth members to participate, take control and shape their own experiences.</a:t>
            </a:r>
          </a:p>
          <a:p>
            <a:endParaRPr lang="en-GB" dirty="0"/>
          </a:p>
          <a:p>
            <a:r>
              <a:rPr lang="en-GB" dirty="0"/>
              <a:t>Can you think of any other words or actions that as Scouter, you say and do, that help the youth members of Scouting Ireland groups to take control and have a say in how things happen and get done?</a:t>
            </a:r>
          </a:p>
        </p:txBody>
      </p:sp>
      <p:sp>
        <p:nvSpPr>
          <p:cNvPr id="4" name="Slide Number Placeholder 3"/>
          <p:cNvSpPr>
            <a:spLocks noGrp="1"/>
          </p:cNvSpPr>
          <p:nvPr>
            <p:ph type="sldNum" sz="quarter" idx="5"/>
          </p:nvPr>
        </p:nvSpPr>
        <p:spPr/>
        <p:txBody>
          <a:bodyPr/>
          <a:lstStyle/>
          <a:p>
            <a:fld id="{80D4E7C1-1DEB-4147-ABFB-889D8C029DB5}" type="slidenum">
              <a:rPr lang="en-GB" smtClean="0"/>
              <a:t>3</a:t>
            </a:fld>
            <a:endParaRPr lang="en-GB"/>
          </a:p>
        </p:txBody>
      </p:sp>
    </p:spTree>
    <p:extLst>
      <p:ext uri="{BB962C8B-B14F-4D97-AF65-F5344CB8AC3E}">
        <p14:creationId xmlns:p14="http://schemas.microsoft.com/office/powerpoint/2010/main" val="2105127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words we use and the actions we take to help youth members to grow in their confidence and ability to understand and take control over the things they want to do and how they go about this will be different to each and everyone of us…</a:t>
            </a:r>
          </a:p>
          <a:p>
            <a:endParaRPr lang="en-GB" dirty="0"/>
          </a:p>
          <a:p>
            <a:r>
              <a:rPr lang="en-GB" dirty="0"/>
              <a:t>However what shouldn’t be different is the reasons and the results that helping youth members to take control and have power over their own Scouting Journey…</a:t>
            </a:r>
          </a:p>
          <a:p>
            <a:endParaRPr lang="en-GB" dirty="0"/>
          </a:p>
          <a:p>
            <a:r>
              <a:rPr lang="en-GB" dirty="0"/>
              <a:t>We grow young people in these things…because that is one of the things that Baden-Powell and all who followed recognised Scouting does…</a:t>
            </a:r>
          </a:p>
          <a:p>
            <a:endParaRPr lang="en-GB" dirty="0"/>
          </a:p>
          <a:p>
            <a:r>
              <a:rPr lang="en-GB" dirty="0"/>
              <a:t>It empowers young people’ to take control, have their say and become better individuals because of it!!!</a:t>
            </a:r>
          </a:p>
          <a:p>
            <a:endParaRPr lang="en-GB" dirty="0"/>
          </a:p>
          <a:p>
            <a:r>
              <a:rPr lang="en-GB" dirty="0"/>
              <a:t>Where the word empowerment is a fairly new expression…the idea and its practice is deep rooted within the Scout Method…what this session will do is explore these ideas and show us how in our everyday Scouting life, journey and experience we provide youth members a platform and develop in them, the tools necessary to grow their voice and to take control.</a:t>
            </a:r>
          </a:p>
          <a:p>
            <a:endParaRPr lang="en-GB" dirty="0"/>
          </a:p>
          <a:p>
            <a:endParaRPr lang="en-GB" dirty="0"/>
          </a:p>
        </p:txBody>
      </p:sp>
      <p:sp>
        <p:nvSpPr>
          <p:cNvPr id="4" name="Slide Number Placeholder 3"/>
          <p:cNvSpPr>
            <a:spLocks noGrp="1"/>
          </p:cNvSpPr>
          <p:nvPr>
            <p:ph type="sldNum" sz="quarter" idx="5"/>
          </p:nvPr>
        </p:nvSpPr>
        <p:spPr/>
        <p:txBody>
          <a:bodyPr/>
          <a:lstStyle/>
          <a:p>
            <a:fld id="{80D4E7C1-1DEB-4147-ABFB-889D8C029DB5}" type="slidenum">
              <a:rPr lang="en-GB" smtClean="0"/>
              <a:t>4</a:t>
            </a:fld>
            <a:endParaRPr lang="en-GB"/>
          </a:p>
        </p:txBody>
      </p:sp>
    </p:spTree>
    <p:extLst>
      <p:ext uri="{BB962C8B-B14F-4D97-AF65-F5344CB8AC3E}">
        <p14:creationId xmlns:p14="http://schemas.microsoft.com/office/powerpoint/2010/main" val="2205570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B-P alluded to…with the ‘ask the…..’ sentiment, Scouting works by supporting youth members to develop their own understanding and ability to take charge, ownership and control over their Scouting experience.</a:t>
            </a:r>
          </a:p>
          <a:p>
            <a:endParaRPr lang="en-GB" dirty="0"/>
          </a:p>
          <a:p>
            <a:r>
              <a:rPr lang="en-GB" dirty="0"/>
              <a:t>Click 3 times….skill etc</a:t>
            </a:r>
          </a:p>
          <a:p>
            <a:r>
              <a:rPr lang="en-GB" dirty="0"/>
              <a:t>As members of Scouting Ireland, we follow that same mantra, recognising that Scouting is much more than bringing young people together and telling them how it is…or just standing back completely and letting groups find their way through…</a:t>
            </a:r>
          </a:p>
          <a:p>
            <a:endParaRPr lang="en-GB" dirty="0"/>
          </a:p>
          <a:p>
            <a:r>
              <a:rPr lang="en-GB" dirty="0"/>
              <a:t>Click 4 + 5</a:t>
            </a:r>
          </a:p>
          <a:p>
            <a:r>
              <a:rPr lang="en-GB" dirty="0"/>
              <a:t>We occupy the middle ground…we give our youth members choice, we help develop the skills necessary in choosing what works for them and others, we support and affirm these actions…working collaboratively and in an atmosphere of tolerance and respect. We follow the Scout method and watch youth members shine…</a:t>
            </a:r>
          </a:p>
          <a:p>
            <a:endParaRPr lang="en-GB" dirty="0"/>
          </a:p>
          <a:p>
            <a:r>
              <a:rPr lang="en-GB" dirty="0"/>
              <a:t>We empower them!!! </a:t>
            </a:r>
          </a:p>
          <a:p>
            <a:endParaRPr lang="en-GB" dirty="0"/>
          </a:p>
        </p:txBody>
      </p:sp>
      <p:sp>
        <p:nvSpPr>
          <p:cNvPr id="4" name="Slide Number Placeholder 3"/>
          <p:cNvSpPr>
            <a:spLocks noGrp="1"/>
          </p:cNvSpPr>
          <p:nvPr>
            <p:ph type="sldNum" sz="quarter" idx="5"/>
          </p:nvPr>
        </p:nvSpPr>
        <p:spPr/>
        <p:txBody>
          <a:bodyPr/>
          <a:lstStyle/>
          <a:p>
            <a:fld id="{80D4E7C1-1DEB-4147-ABFB-889D8C029DB5}" type="slidenum">
              <a:rPr lang="en-GB" smtClean="0"/>
              <a:t>5</a:t>
            </a:fld>
            <a:endParaRPr lang="en-GB"/>
          </a:p>
        </p:txBody>
      </p:sp>
    </p:spTree>
    <p:extLst>
      <p:ext uri="{BB962C8B-B14F-4D97-AF65-F5344CB8AC3E}">
        <p14:creationId xmlns:p14="http://schemas.microsoft.com/office/powerpoint/2010/main" val="1600442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As the previous slides have shown…we grow the voice of youth members and empower them as it is very much at the core of what Scouting aims to do and it develops and grows young people to learn the skills of taking control and shaping their own lives in a positive way.</a:t>
            </a:r>
          </a:p>
          <a:p>
            <a:pPr marL="0" indent="0">
              <a:buNone/>
            </a:pPr>
            <a:endParaRPr lang="en-GB" dirty="0"/>
          </a:p>
          <a:p>
            <a:pPr marL="0" indent="0">
              <a:buNone/>
            </a:pPr>
            <a:r>
              <a:rPr lang="en-GB" dirty="0"/>
              <a:t>Click 1 + 2</a:t>
            </a:r>
          </a:p>
          <a:p>
            <a:pPr marL="0" indent="0">
              <a:buNone/>
            </a:pPr>
            <a:r>
              <a:rPr lang="en-GB" dirty="0"/>
              <a:t>Each and everyone of us will consciously or unconsciously consider these things every time we meet with our group, plan an activity, teach new skills or support the delivery of badges and other awards across the programme.</a:t>
            </a:r>
          </a:p>
          <a:p>
            <a:pPr marL="0" indent="0">
              <a:buNone/>
            </a:pPr>
            <a:endParaRPr lang="en-GB" dirty="0"/>
          </a:p>
          <a:p>
            <a:pPr marL="0" indent="0">
              <a:buNone/>
            </a:pPr>
            <a:r>
              <a:rPr lang="en-GB" dirty="0"/>
              <a:t>Click 3 – Range of approaches….</a:t>
            </a:r>
          </a:p>
          <a:p>
            <a:pPr marL="0" indent="0">
              <a:buNone/>
            </a:pPr>
            <a:endParaRPr lang="en-GB" dirty="0"/>
          </a:p>
          <a:p>
            <a:pPr marL="0" indent="0">
              <a:buNone/>
            </a:pPr>
            <a:r>
              <a:rPr lang="en-GB" dirty="0"/>
              <a:t>Click 4 – Doing this already</a:t>
            </a:r>
          </a:p>
          <a:p>
            <a:pPr marL="0" indent="0">
              <a:buNone/>
            </a:pPr>
            <a:r>
              <a:rPr lang="en-GB" dirty="0"/>
              <a:t>What we will look at next is how do we do these things? And as the final statement reads, I am sure you are all doing these anyway, hopefully what follows will flesh these things out a little more, spark conversations and show us different approaches we may not be using.</a:t>
            </a:r>
          </a:p>
          <a:p>
            <a:endParaRPr lang="en-GB" dirty="0"/>
          </a:p>
        </p:txBody>
      </p:sp>
      <p:sp>
        <p:nvSpPr>
          <p:cNvPr id="4" name="Slide Number Placeholder 3"/>
          <p:cNvSpPr>
            <a:spLocks noGrp="1"/>
          </p:cNvSpPr>
          <p:nvPr>
            <p:ph type="sldNum" sz="quarter" idx="5"/>
          </p:nvPr>
        </p:nvSpPr>
        <p:spPr/>
        <p:txBody>
          <a:bodyPr/>
          <a:lstStyle/>
          <a:p>
            <a:fld id="{80D4E7C1-1DEB-4147-ABFB-889D8C029DB5}" type="slidenum">
              <a:rPr lang="en-GB" smtClean="0"/>
              <a:t>6</a:t>
            </a:fld>
            <a:endParaRPr lang="en-GB"/>
          </a:p>
        </p:txBody>
      </p:sp>
    </p:spTree>
    <p:extLst>
      <p:ext uri="{BB962C8B-B14F-4D97-AF65-F5344CB8AC3E}">
        <p14:creationId xmlns:p14="http://schemas.microsoft.com/office/powerpoint/2010/main" val="2417416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How we empower youth members, placing control and decision making with them and supporting them to work together to achieve what it is they want to for themselves is…as said…something that happens already in all that Scouters and Groups do…</a:t>
            </a:r>
          </a:p>
          <a:p>
            <a:pPr marL="0" indent="0">
              <a:buNone/>
            </a:pPr>
            <a:endParaRPr lang="en-GB" dirty="0"/>
          </a:p>
          <a:p>
            <a:pPr marL="0" indent="0">
              <a:buNone/>
            </a:pPr>
            <a:r>
              <a:rPr lang="en-GB" dirty="0"/>
              <a:t>The See, Hear, Do resource has looked at these things and split them into four main areas:</a:t>
            </a:r>
          </a:p>
          <a:p>
            <a:pPr marL="0" indent="0">
              <a:buNone/>
            </a:pPr>
            <a:endParaRPr lang="en-GB" dirty="0"/>
          </a:p>
          <a:p>
            <a:pPr marL="0" indent="0">
              <a:buNone/>
            </a:pPr>
            <a:r>
              <a:rPr lang="en-GB" dirty="0"/>
              <a:t>Click 1- Collaborative Working</a:t>
            </a:r>
          </a:p>
          <a:p>
            <a:pPr marL="0" indent="0">
              <a:buNone/>
            </a:pPr>
            <a:r>
              <a:rPr lang="en-GB" dirty="0"/>
              <a:t>Click 2- Creating Programme</a:t>
            </a:r>
          </a:p>
          <a:p>
            <a:pPr marL="0" indent="0">
              <a:buNone/>
            </a:pPr>
            <a:r>
              <a:rPr lang="en-GB" dirty="0"/>
              <a:t>Click 3- Delivering Programme</a:t>
            </a:r>
          </a:p>
          <a:p>
            <a:pPr marL="0" indent="0">
              <a:buNone/>
            </a:pPr>
            <a:r>
              <a:rPr lang="en-GB" dirty="0"/>
              <a:t>Click 4- Reviewing Programme</a:t>
            </a:r>
          </a:p>
          <a:p>
            <a:pPr marL="0" indent="0">
              <a:buNone/>
            </a:pPr>
            <a:endParaRPr lang="en-GB" dirty="0"/>
          </a:p>
          <a:p>
            <a:pPr marL="0" indent="0">
              <a:buNone/>
            </a:pPr>
            <a:r>
              <a:rPr lang="en-GB" dirty="0"/>
              <a:t>What I would like us to do next is to work together, using each of these headings and identify the things we do in our Groups and across the work we do that creates opportunities to teach youth members how to be confident, use their voice, communicate, plan, do and review their Scouting Journey…</a:t>
            </a:r>
          </a:p>
          <a:p>
            <a:pPr marL="0" indent="0">
              <a:buNone/>
            </a:pPr>
            <a:endParaRPr lang="en-GB" dirty="0"/>
          </a:p>
          <a:p>
            <a:pPr marL="0" indent="0">
              <a:buNone/>
            </a:pPr>
            <a:r>
              <a:rPr lang="en-GB" dirty="0"/>
              <a:t>Pairs or small groups – Flip Chart Page/ Marker/ 4 x Headings- 3 minute per item/ 2 minute share</a:t>
            </a:r>
          </a:p>
          <a:p>
            <a:pPr marL="0" indent="0">
              <a:buNone/>
            </a:pPr>
            <a:r>
              <a:rPr lang="en-GB" dirty="0"/>
              <a:t>Alternatively, if audience is small, work together as a collective</a:t>
            </a:r>
          </a:p>
          <a:p>
            <a:endParaRPr lang="en-GB" dirty="0"/>
          </a:p>
        </p:txBody>
      </p:sp>
      <p:sp>
        <p:nvSpPr>
          <p:cNvPr id="4" name="Slide Number Placeholder 3"/>
          <p:cNvSpPr>
            <a:spLocks noGrp="1"/>
          </p:cNvSpPr>
          <p:nvPr>
            <p:ph type="sldNum" sz="quarter" idx="5"/>
          </p:nvPr>
        </p:nvSpPr>
        <p:spPr/>
        <p:txBody>
          <a:bodyPr/>
          <a:lstStyle/>
          <a:p>
            <a:fld id="{80D4E7C1-1DEB-4147-ABFB-889D8C029DB5}" type="slidenum">
              <a:rPr lang="en-GB" smtClean="0"/>
              <a:t>7</a:t>
            </a:fld>
            <a:endParaRPr lang="en-GB"/>
          </a:p>
        </p:txBody>
      </p:sp>
    </p:spTree>
    <p:extLst>
      <p:ext uri="{BB962C8B-B14F-4D97-AF65-F5344CB8AC3E}">
        <p14:creationId xmlns:p14="http://schemas.microsoft.com/office/powerpoint/2010/main" val="1789859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Collaborative working- Suggestions as read-Developed from See, Hear, Do resource</a:t>
            </a:r>
          </a:p>
          <a:p>
            <a:endParaRPr lang="en-GB" dirty="0"/>
          </a:p>
        </p:txBody>
      </p:sp>
      <p:sp>
        <p:nvSpPr>
          <p:cNvPr id="4" name="Slide Number Placeholder 3"/>
          <p:cNvSpPr>
            <a:spLocks noGrp="1"/>
          </p:cNvSpPr>
          <p:nvPr>
            <p:ph type="sldNum" sz="quarter" idx="5"/>
          </p:nvPr>
        </p:nvSpPr>
        <p:spPr/>
        <p:txBody>
          <a:bodyPr/>
          <a:lstStyle/>
          <a:p>
            <a:fld id="{80D4E7C1-1DEB-4147-ABFB-889D8C029DB5}" type="slidenum">
              <a:rPr lang="en-GB" smtClean="0"/>
              <a:t>8</a:t>
            </a:fld>
            <a:endParaRPr lang="en-GB"/>
          </a:p>
        </p:txBody>
      </p:sp>
    </p:spTree>
    <p:extLst>
      <p:ext uri="{BB962C8B-B14F-4D97-AF65-F5344CB8AC3E}">
        <p14:creationId xmlns:p14="http://schemas.microsoft.com/office/powerpoint/2010/main" val="271732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Creating Programme - Suggestions as read-  Developed from See, Hear, Do resource</a:t>
            </a:r>
          </a:p>
          <a:p>
            <a:endParaRPr lang="en-GB" dirty="0"/>
          </a:p>
        </p:txBody>
      </p:sp>
      <p:sp>
        <p:nvSpPr>
          <p:cNvPr id="4" name="Slide Number Placeholder 3"/>
          <p:cNvSpPr>
            <a:spLocks noGrp="1"/>
          </p:cNvSpPr>
          <p:nvPr>
            <p:ph type="sldNum" sz="quarter" idx="5"/>
          </p:nvPr>
        </p:nvSpPr>
        <p:spPr/>
        <p:txBody>
          <a:bodyPr/>
          <a:lstStyle/>
          <a:p>
            <a:fld id="{80D4E7C1-1DEB-4147-ABFB-889D8C029DB5}" type="slidenum">
              <a:rPr lang="en-GB" smtClean="0"/>
              <a:t>9</a:t>
            </a:fld>
            <a:endParaRPr lang="en-GB"/>
          </a:p>
        </p:txBody>
      </p:sp>
    </p:spTree>
    <p:extLst>
      <p:ext uri="{BB962C8B-B14F-4D97-AF65-F5344CB8AC3E}">
        <p14:creationId xmlns:p14="http://schemas.microsoft.com/office/powerpoint/2010/main" val="199672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Delivering Programme - Suggestions as read-  Developed from See, Hear, Do resource</a:t>
            </a:r>
          </a:p>
          <a:p>
            <a:endParaRPr lang="en-GB" dirty="0"/>
          </a:p>
        </p:txBody>
      </p:sp>
      <p:sp>
        <p:nvSpPr>
          <p:cNvPr id="4" name="Slide Number Placeholder 3"/>
          <p:cNvSpPr>
            <a:spLocks noGrp="1"/>
          </p:cNvSpPr>
          <p:nvPr>
            <p:ph type="sldNum" sz="quarter" idx="5"/>
          </p:nvPr>
        </p:nvSpPr>
        <p:spPr/>
        <p:txBody>
          <a:bodyPr/>
          <a:lstStyle/>
          <a:p>
            <a:fld id="{80D4E7C1-1DEB-4147-ABFB-889D8C029DB5}" type="slidenum">
              <a:rPr lang="en-GB" smtClean="0"/>
              <a:t>10</a:t>
            </a:fld>
            <a:endParaRPr lang="en-GB"/>
          </a:p>
        </p:txBody>
      </p:sp>
    </p:spTree>
    <p:extLst>
      <p:ext uri="{BB962C8B-B14F-4D97-AF65-F5344CB8AC3E}">
        <p14:creationId xmlns:p14="http://schemas.microsoft.com/office/powerpoint/2010/main" val="1440941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0F28B-45E3-4585-87E3-73838692A70B}"/>
              </a:ext>
            </a:extLst>
          </p:cNvPr>
          <p:cNvSpPr>
            <a:spLocks noGrp="1"/>
          </p:cNvSpPr>
          <p:nvPr>
            <p:ph type="ctrTitle"/>
          </p:nvPr>
        </p:nvSpPr>
        <p:spPr>
          <a:xfrm>
            <a:off x="457200" y="668049"/>
            <a:ext cx="7626795" cy="2841914"/>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F755B0-E17A-4B52-A99D-C35BB18BB2D0}"/>
              </a:ext>
            </a:extLst>
          </p:cNvPr>
          <p:cNvSpPr>
            <a:spLocks noGrp="1"/>
          </p:cNvSpPr>
          <p:nvPr>
            <p:ph type="subTitle" idx="1"/>
          </p:nvPr>
        </p:nvSpPr>
        <p:spPr>
          <a:xfrm>
            <a:off x="457200" y="3602038"/>
            <a:ext cx="7626795" cy="25017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8390C28-805B-4DA6-A10E-651C0FD01716}"/>
              </a:ext>
            </a:extLst>
          </p:cNvPr>
          <p:cNvSpPr>
            <a:spLocks noGrp="1"/>
          </p:cNvSpPr>
          <p:nvPr>
            <p:ph type="dt" sz="half" idx="10"/>
          </p:nvPr>
        </p:nvSpPr>
        <p:spPr/>
        <p:txBody>
          <a:bodyPr/>
          <a:lstStyle/>
          <a:p>
            <a:fld id="{D208048B-57AF-4F53-BC84-8E0A1033FBEC}" type="datetimeFigureOut">
              <a:rPr lang="en-US" smtClean="0"/>
              <a:t>1/20/2023</a:t>
            </a:fld>
            <a:endParaRPr lang="en-US"/>
          </a:p>
        </p:txBody>
      </p:sp>
      <p:sp>
        <p:nvSpPr>
          <p:cNvPr id="5" name="Footer Placeholder 4">
            <a:extLst>
              <a:ext uri="{FF2B5EF4-FFF2-40B4-BE49-F238E27FC236}">
                <a16:creationId xmlns:a16="http://schemas.microsoft.com/office/drawing/2014/main" id="{0D5EBBA9-C52F-4628-AE0D-DCD1772F9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BAC57-F8E1-4B54-A111-CB53B32031AB}"/>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949353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A5B40-C529-41A6-8D06-07AF9430A8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B5A354-E2A8-4A91-9D7A-36D9E0915C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D3944-2E3D-42BC-B83D-7630699D48C5}"/>
              </a:ext>
            </a:extLst>
          </p:cNvPr>
          <p:cNvSpPr>
            <a:spLocks noGrp="1"/>
          </p:cNvSpPr>
          <p:nvPr>
            <p:ph type="dt" sz="half" idx="10"/>
          </p:nvPr>
        </p:nvSpPr>
        <p:spPr/>
        <p:txBody>
          <a:bodyPr/>
          <a:lstStyle/>
          <a:p>
            <a:fld id="{D208048B-57AF-4F53-BC84-8E0A1033FBEC}" type="datetimeFigureOut">
              <a:rPr lang="en-US" smtClean="0"/>
              <a:t>1/20/2023</a:t>
            </a:fld>
            <a:endParaRPr lang="en-US"/>
          </a:p>
        </p:txBody>
      </p:sp>
      <p:sp>
        <p:nvSpPr>
          <p:cNvPr id="5" name="Footer Placeholder 4">
            <a:extLst>
              <a:ext uri="{FF2B5EF4-FFF2-40B4-BE49-F238E27FC236}">
                <a16:creationId xmlns:a16="http://schemas.microsoft.com/office/drawing/2014/main" id="{F2FC57FA-204E-4A7A-BAE2-DF17BB0FF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BDA36D-49FF-495A-8E25-4CCC98E39032}"/>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732830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44ECD05-4E94-4A60-8FDA-700BF100B0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8" name="Color Fill">
            <a:extLst>
              <a:ext uri="{FF2B5EF4-FFF2-40B4-BE49-F238E27FC236}">
                <a16:creationId xmlns:a16="http://schemas.microsoft.com/office/drawing/2014/main" id="{8BCB0EB2-4067-418C-9465-9D4C71240E0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8" name="Group 7">
            <a:extLst>
              <a:ext uri="{FF2B5EF4-FFF2-40B4-BE49-F238E27FC236}">
                <a16:creationId xmlns:a16="http://schemas.microsoft.com/office/drawing/2014/main" id="{04E37999-41E7-446D-8C53-B904C3CE87A5}"/>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9" name="Oval 8">
              <a:extLst>
                <a:ext uri="{FF2B5EF4-FFF2-40B4-BE49-F238E27FC236}">
                  <a16:creationId xmlns:a16="http://schemas.microsoft.com/office/drawing/2014/main" id="{438A90E8-87F8-4150-B5EB-E19C8A01AFB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Graphic 9">
              <a:extLst>
                <a:ext uri="{FF2B5EF4-FFF2-40B4-BE49-F238E27FC236}">
                  <a16:creationId xmlns:a16="http://schemas.microsoft.com/office/drawing/2014/main" id="{724DCA1C-A8E8-4F90-8FAE-85B1426C108A}"/>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1" name="Freeform: Shape 10">
              <a:extLst>
                <a:ext uri="{FF2B5EF4-FFF2-40B4-BE49-F238E27FC236}">
                  <a16:creationId xmlns:a16="http://schemas.microsoft.com/office/drawing/2014/main" id="{158D6291-6756-44E3-9FCE-0B2ECA5EE664}"/>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2" name="Freeform: Shape 11">
              <a:extLst>
                <a:ext uri="{FF2B5EF4-FFF2-40B4-BE49-F238E27FC236}">
                  <a16:creationId xmlns:a16="http://schemas.microsoft.com/office/drawing/2014/main" id="{C37CA96E-9DD9-4172-B63B-50DF43B576DA}"/>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3" name="Graphic 9">
              <a:extLst>
                <a:ext uri="{FF2B5EF4-FFF2-40B4-BE49-F238E27FC236}">
                  <a16:creationId xmlns:a16="http://schemas.microsoft.com/office/drawing/2014/main" id="{B335AFFE-BF3D-491C-8255-692B9DAC6775}"/>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Graphic 9">
              <a:extLst>
                <a:ext uri="{FF2B5EF4-FFF2-40B4-BE49-F238E27FC236}">
                  <a16:creationId xmlns:a16="http://schemas.microsoft.com/office/drawing/2014/main" id="{AA052AAF-7A7C-4EDB-AE2C-FCA3A756C4E5}"/>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0" name="Texture">
            <a:extLst>
              <a:ext uri="{FF2B5EF4-FFF2-40B4-BE49-F238E27FC236}">
                <a16:creationId xmlns:a16="http://schemas.microsoft.com/office/drawing/2014/main" id="{31F99E9D-6528-47AC-B178-7032D0E17DF8}"/>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Vertical Title 1">
            <a:extLst>
              <a:ext uri="{FF2B5EF4-FFF2-40B4-BE49-F238E27FC236}">
                <a16:creationId xmlns:a16="http://schemas.microsoft.com/office/drawing/2014/main" id="{834DD302-622D-4E42-BD6F-FAAA98B3728C}"/>
              </a:ext>
            </a:extLst>
          </p:cNvPr>
          <p:cNvSpPr>
            <a:spLocks noGrp="1"/>
          </p:cNvSpPr>
          <p:nvPr>
            <p:ph type="title" orient="vert"/>
          </p:nvPr>
        </p:nvSpPr>
        <p:spPr>
          <a:xfrm>
            <a:off x="7306311" y="668049"/>
            <a:ext cx="2628900" cy="550891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C70D9F5-C907-405F-BE11-571C61745EC6}"/>
              </a:ext>
            </a:extLst>
          </p:cNvPr>
          <p:cNvSpPr>
            <a:spLocks noGrp="1"/>
          </p:cNvSpPr>
          <p:nvPr>
            <p:ph type="body" orient="vert" idx="1"/>
          </p:nvPr>
        </p:nvSpPr>
        <p:spPr>
          <a:xfrm>
            <a:off x="457200" y="668049"/>
            <a:ext cx="6689098" cy="5508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CFD860-3FBD-4FE7-A9FD-1D4A4D10AABF}"/>
              </a:ext>
            </a:extLst>
          </p:cNvPr>
          <p:cNvSpPr>
            <a:spLocks noGrp="1"/>
          </p:cNvSpPr>
          <p:nvPr>
            <p:ph type="dt" sz="half" idx="10"/>
          </p:nvPr>
        </p:nvSpPr>
        <p:spPr/>
        <p:txBody>
          <a:bodyPr/>
          <a:lstStyle/>
          <a:p>
            <a:fld id="{D208048B-57AF-4F53-BC84-8E0A1033FBEC}" type="datetimeFigureOut">
              <a:rPr lang="en-US" smtClean="0"/>
              <a:t>1/20/2023</a:t>
            </a:fld>
            <a:endParaRPr lang="en-US"/>
          </a:p>
        </p:txBody>
      </p:sp>
      <p:sp>
        <p:nvSpPr>
          <p:cNvPr id="5" name="Footer Placeholder 4">
            <a:extLst>
              <a:ext uri="{FF2B5EF4-FFF2-40B4-BE49-F238E27FC236}">
                <a16:creationId xmlns:a16="http://schemas.microsoft.com/office/drawing/2014/main" id="{560A367B-81B3-4BD3-9C95-18EC0710A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D8E54-346D-4D66-BF99-96DA43F80DF8}"/>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607037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2C84-1247-4534-81D1-136C3E1EBB0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048D490-CEA6-4844-A537-F749658D37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DAEFC9-887F-4E73-9938-6032D52864AA}"/>
              </a:ext>
            </a:extLst>
          </p:cNvPr>
          <p:cNvSpPr>
            <a:spLocks noGrp="1"/>
          </p:cNvSpPr>
          <p:nvPr>
            <p:ph type="dt" sz="half" idx="10"/>
          </p:nvPr>
        </p:nvSpPr>
        <p:spPr/>
        <p:txBody>
          <a:bodyPr/>
          <a:lstStyle/>
          <a:p>
            <a:fld id="{D208048B-57AF-4F53-BC84-8E0A1033FBEC}" type="datetimeFigureOut">
              <a:rPr lang="en-US" smtClean="0"/>
              <a:t>1/20/2023</a:t>
            </a:fld>
            <a:endParaRPr lang="en-US"/>
          </a:p>
        </p:txBody>
      </p:sp>
      <p:sp>
        <p:nvSpPr>
          <p:cNvPr id="5" name="Footer Placeholder 4">
            <a:extLst>
              <a:ext uri="{FF2B5EF4-FFF2-40B4-BE49-F238E27FC236}">
                <a16:creationId xmlns:a16="http://schemas.microsoft.com/office/drawing/2014/main" id="{ABFCF0CF-134A-404E-A177-9FAAA039F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A1B0DC-2D2C-408B-A577-904A2385C0AA}"/>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558539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55431-EF88-4771-9699-27EF70A55112}"/>
              </a:ext>
            </a:extLst>
          </p:cNvPr>
          <p:cNvSpPr>
            <a:spLocks noGrp="1"/>
          </p:cNvSpPr>
          <p:nvPr>
            <p:ph type="title"/>
          </p:nvPr>
        </p:nvSpPr>
        <p:spPr>
          <a:xfrm>
            <a:off x="457200" y="668050"/>
            <a:ext cx="7673389" cy="3816588"/>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AF57C3-A928-4093-B3FC-ECC2194AE9E9}"/>
              </a:ext>
            </a:extLst>
          </p:cNvPr>
          <p:cNvSpPr>
            <a:spLocks noGrp="1"/>
          </p:cNvSpPr>
          <p:nvPr>
            <p:ph type="body" idx="1"/>
          </p:nvPr>
        </p:nvSpPr>
        <p:spPr>
          <a:xfrm>
            <a:off x="457200" y="4589463"/>
            <a:ext cx="767338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BFD625-A893-46D3-A518-9E969CB4FE54}"/>
              </a:ext>
            </a:extLst>
          </p:cNvPr>
          <p:cNvSpPr>
            <a:spLocks noGrp="1"/>
          </p:cNvSpPr>
          <p:nvPr>
            <p:ph type="dt" sz="half" idx="10"/>
          </p:nvPr>
        </p:nvSpPr>
        <p:spPr/>
        <p:txBody>
          <a:bodyPr/>
          <a:lstStyle/>
          <a:p>
            <a:fld id="{D208048B-57AF-4F53-BC84-8E0A1033FBEC}" type="datetimeFigureOut">
              <a:rPr lang="en-US" smtClean="0"/>
              <a:t>1/20/2023</a:t>
            </a:fld>
            <a:endParaRPr lang="en-US"/>
          </a:p>
        </p:txBody>
      </p:sp>
      <p:sp>
        <p:nvSpPr>
          <p:cNvPr id="5" name="Footer Placeholder 4">
            <a:extLst>
              <a:ext uri="{FF2B5EF4-FFF2-40B4-BE49-F238E27FC236}">
                <a16:creationId xmlns:a16="http://schemas.microsoft.com/office/drawing/2014/main" id="{FFCAD37A-B380-4B65-9FB9-3FB91412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773B6-CD13-4451-9BF3-C4102BA5E899}"/>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360212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1FBD0A-9F7B-4EBB-9982-B55F5F9806C4}"/>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88CFF0B8-0BA9-4DD9-B7B2-0655DC8419A8}"/>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C77B910E-9B87-4291-987B-6883212CBAEC}"/>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5" name="Oval 14">
              <a:extLst>
                <a:ext uri="{FF2B5EF4-FFF2-40B4-BE49-F238E27FC236}">
                  <a16:creationId xmlns:a16="http://schemas.microsoft.com/office/drawing/2014/main" id="{05596CF7-55B3-409D-A36C-F5BE9D625628}"/>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92245D23-45D8-474C-8A38-633E99962676}"/>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918A8D14-28CA-4095-B2FA-E48B3150AD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3" name="Texture">
            <a:extLst>
              <a:ext uri="{FF2B5EF4-FFF2-40B4-BE49-F238E27FC236}">
                <a16:creationId xmlns:a16="http://schemas.microsoft.com/office/drawing/2014/main" id="{1D1F176A-19F1-4537-800D-210F29EC1AC2}"/>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D0A04C26-6125-4D95-9FC0-50DEB9419E63}"/>
              </a:ext>
            </a:extLst>
          </p:cNvPr>
          <p:cNvSpPr>
            <a:spLocks noGrp="1"/>
          </p:cNvSpPr>
          <p:nvPr>
            <p:ph type="title"/>
          </p:nvPr>
        </p:nvSpPr>
        <p:spPr>
          <a:xfrm>
            <a:off x="457200" y="668049"/>
            <a:ext cx="10451534" cy="159174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35401A-13E5-4CED-864F-06D6EECCBCAA}"/>
              </a:ext>
            </a:extLst>
          </p:cNvPr>
          <p:cNvSpPr>
            <a:spLocks noGrp="1"/>
          </p:cNvSpPr>
          <p:nvPr>
            <p:ph sz="half" idx="1"/>
          </p:nvPr>
        </p:nvSpPr>
        <p:spPr>
          <a:xfrm>
            <a:off x="457200" y="2341329"/>
            <a:ext cx="5562600"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C513523-8F78-4766-91D7-03E329B6833A}"/>
              </a:ext>
            </a:extLst>
          </p:cNvPr>
          <p:cNvSpPr>
            <a:spLocks noGrp="1"/>
          </p:cNvSpPr>
          <p:nvPr>
            <p:ph sz="half" idx="2"/>
          </p:nvPr>
        </p:nvSpPr>
        <p:spPr>
          <a:xfrm>
            <a:off x="6172200" y="2341329"/>
            <a:ext cx="4736534"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5B757F-BAD2-4343-BD57-FC02D0BE19EC}"/>
              </a:ext>
            </a:extLst>
          </p:cNvPr>
          <p:cNvSpPr>
            <a:spLocks noGrp="1"/>
          </p:cNvSpPr>
          <p:nvPr>
            <p:ph type="dt" sz="half" idx="10"/>
          </p:nvPr>
        </p:nvSpPr>
        <p:spPr/>
        <p:txBody>
          <a:bodyPr/>
          <a:lstStyle/>
          <a:p>
            <a:fld id="{D208048B-57AF-4F53-BC84-8E0A1033FBEC}" type="datetimeFigureOut">
              <a:rPr lang="en-US" smtClean="0"/>
              <a:t>1/20/2023</a:t>
            </a:fld>
            <a:endParaRPr lang="en-US"/>
          </a:p>
        </p:txBody>
      </p:sp>
      <p:sp>
        <p:nvSpPr>
          <p:cNvPr id="6" name="Footer Placeholder 5">
            <a:extLst>
              <a:ext uri="{FF2B5EF4-FFF2-40B4-BE49-F238E27FC236}">
                <a16:creationId xmlns:a16="http://schemas.microsoft.com/office/drawing/2014/main" id="{5A30EF3C-A61E-4F43-9C8F-BC9A6455C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19D947-1DC8-4CE9-A031-6EEB776BD0BF}"/>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456015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5BFA9BB-A51E-4D09-8602-5AD9010463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3" name="Color Fill">
            <a:extLst>
              <a:ext uri="{FF2B5EF4-FFF2-40B4-BE49-F238E27FC236}">
                <a16:creationId xmlns:a16="http://schemas.microsoft.com/office/drawing/2014/main" id="{A60257A1-779B-4048-BC0D-1EA579B5B1C5}"/>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6" name="Group 15">
            <a:extLst>
              <a:ext uri="{FF2B5EF4-FFF2-40B4-BE49-F238E27FC236}">
                <a16:creationId xmlns:a16="http://schemas.microsoft.com/office/drawing/2014/main" id="{38F4B5D0-AA24-4702-9C01-FC1A03E7B607}"/>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7" name="Oval 16">
              <a:extLst>
                <a:ext uri="{FF2B5EF4-FFF2-40B4-BE49-F238E27FC236}">
                  <a16:creationId xmlns:a16="http://schemas.microsoft.com/office/drawing/2014/main" id="{29CBF9BD-1EB2-4122-98FE-F2B5DF8771C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7C41FF89-01DF-4236-AA4D-243CB8A464B3}"/>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Freeform: Shape 18">
              <a:extLst>
                <a:ext uri="{FF2B5EF4-FFF2-40B4-BE49-F238E27FC236}">
                  <a16:creationId xmlns:a16="http://schemas.microsoft.com/office/drawing/2014/main" id="{FD03BB88-350D-4DE0-BB34-870F6435689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5" name="Texture">
            <a:extLst>
              <a:ext uri="{FF2B5EF4-FFF2-40B4-BE49-F238E27FC236}">
                <a16:creationId xmlns:a16="http://schemas.microsoft.com/office/drawing/2014/main" id="{4A8025C0-8995-4863-A847-7ED1F8CCE811}"/>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50162335-6445-435C-A1C6-9F090B965040}"/>
              </a:ext>
            </a:extLst>
          </p:cNvPr>
          <p:cNvSpPr>
            <a:spLocks noGrp="1"/>
          </p:cNvSpPr>
          <p:nvPr>
            <p:ph type="title"/>
          </p:nvPr>
        </p:nvSpPr>
        <p:spPr>
          <a:xfrm>
            <a:off x="457200" y="668049"/>
            <a:ext cx="10450629" cy="132556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5074B3D-418F-464D-91E7-993D0B480108}"/>
              </a:ext>
            </a:extLst>
          </p:cNvPr>
          <p:cNvSpPr>
            <a:spLocks noGrp="1"/>
          </p:cNvSpPr>
          <p:nvPr>
            <p:ph type="body" idx="1"/>
          </p:nvPr>
        </p:nvSpPr>
        <p:spPr>
          <a:xfrm>
            <a:off x="457086" y="2182814"/>
            <a:ext cx="5021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904709-9362-4AB5-9AA2-32F51BF06A39}"/>
              </a:ext>
            </a:extLst>
          </p:cNvPr>
          <p:cNvSpPr>
            <a:spLocks noGrp="1"/>
          </p:cNvSpPr>
          <p:nvPr>
            <p:ph sz="half" idx="2"/>
          </p:nvPr>
        </p:nvSpPr>
        <p:spPr>
          <a:xfrm>
            <a:off x="457086" y="3115949"/>
            <a:ext cx="502151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B083836-1CF5-406F-B0CB-643F37066CE6}"/>
              </a:ext>
            </a:extLst>
          </p:cNvPr>
          <p:cNvSpPr>
            <a:spLocks noGrp="1"/>
          </p:cNvSpPr>
          <p:nvPr>
            <p:ph type="body" sz="quarter" idx="3"/>
          </p:nvPr>
        </p:nvSpPr>
        <p:spPr>
          <a:xfrm>
            <a:off x="5890597" y="2182814"/>
            <a:ext cx="50172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4A8670-0F33-4222-AAC9-96A21C47C336}"/>
              </a:ext>
            </a:extLst>
          </p:cNvPr>
          <p:cNvSpPr>
            <a:spLocks noGrp="1"/>
          </p:cNvSpPr>
          <p:nvPr>
            <p:ph sz="quarter" idx="4"/>
          </p:nvPr>
        </p:nvSpPr>
        <p:spPr>
          <a:xfrm>
            <a:off x="5890597" y="3115949"/>
            <a:ext cx="501723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A1E6970-4A96-4519-9C0E-11E245D563C9}"/>
              </a:ext>
            </a:extLst>
          </p:cNvPr>
          <p:cNvSpPr>
            <a:spLocks noGrp="1"/>
          </p:cNvSpPr>
          <p:nvPr>
            <p:ph type="dt" sz="half" idx="10"/>
          </p:nvPr>
        </p:nvSpPr>
        <p:spPr/>
        <p:txBody>
          <a:bodyPr/>
          <a:lstStyle/>
          <a:p>
            <a:fld id="{D208048B-57AF-4F53-BC84-8E0A1033FBEC}" type="datetimeFigureOut">
              <a:rPr lang="en-US" smtClean="0"/>
              <a:t>1/20/2023</a:t>
            </a:fld>
            <a:endParaRPr lang="en-US"/>
          </a:p>
        </p:txBody>
      </p:sp>
      <p:sp>
        <p:nvSpPr>
          <p:cNvPr id="8" name="Footer Placeholder 7">
            <a:extLst>
              <a:ext uri="{FF2B5EF4-FFF2-40B4-BE49-F238E27FC236}">
                <a16:creationId xmlns:a16="http://schemas.microsoft.com/office/drawing/2014/main" id="{35FEE249-70F5-4359-B699-23D68A5037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2AE510-A38C-45EE-B061-CB02E4E3DD7C}"/>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121869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A9D1A-F943-4838-BA2F-6DF4F2EC9FEC}"/>
              </a:ext>
            </a:extLst>
          </p:cNvPr>
          <p:cNvSpPr>
            <a:spLocks noGrp="1"/>
          </p:cNvSpPr>
          <p:nvPr>
            <p:ph type="title"/>
          </p:nvPr>
        </p:nvSpPr>
        <p:spPr>
          <a:xfrm>
            <a:off x="457200" y="668049"/>
            <a:ext cx="7685037" cy="1363816"/>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6FEE401-3424-4696-A6FC-BBEE79379F9D}"/>
              </a:ext>
            </a:extLst>
          </p:cNvPr>
          <p:cNvSpPr>
            <a:spLocks noGrp="1"/>
          </p:cNvSpPr>
          <p:nvPr>
            <p:ph type="dt" sz="half" idx="10"/>
          </p:nvPr>
        </p:nvSpPr>
        <p:spPr/>
        <p:txBody>
          <a:bodyPr/>
          <a:lstStyle/>
          <a:p>
            <a:fld id="{D208048B-57AF-4F53-BC84-8E0A1033FBEC}" type="datetimeFigureOut">
              <a:rPr lang="en-US" smtClean="0"/>
              <a:t>1/20/2023</a:t>
            </a:fld>
            <a:endParaRPr lang="en-US"/>
          </a:p>
        </p:txBody>
      </p:sp>
      <p:sp>
        <p:nvSpPr>
          <p:cNvPr id="4" name="Footer Placeholder 3">
            <a:extLst>
              <a:ext uri="{FF2B5EF4-FFF2-40B4-BE49-F238E27FC236}">
                <a16:creationId xmlns:a16="http://schemas.microsoft.com/office/drawing/2014/main" id="{01E9D767-A30A-4508-B510-99AB91737A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0979DC-F3D5-43AB-8A0F-9C8A14E0CEF4}"/>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231032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DCDA0B-9BEE-4B57-8F97-96D5645D0658}"/>
              </a:ext>
            </a:extLst>
          </p:cNvPr>
          <p:cNvSpPr>
            <a:spLocks noGrp="1"/>
          </p:cNvSpPr>
          <p:nvPr>
            <p:ph type="dt" sz="half" idx="10"/>
          </p:nvPr>
        </p:nvSpPr>
        <p:spPr/>
        <p:txBody>
          <a:bodyPr/>
          <a:lstStyle/>
          <a:p>
            <a:fld id="{D208048B-57AF-4F53-BC84-8E0A1033FBEC}" type="datetimeFigureOut">
              <a:rPr lang="en-US" smtClean="0"/>
              <a:t>1/20/2023</a:t>
            </a:fld>
            <a:endParaRPr lang="en-US"/>
          </a:p>
        </p:txBody>
      </p:sp>
      <p:sp>
        <p:nvSpPr>
          <p:cNvPr id="3" name="Footer Placeholder 2">
            <a:extLst>
              <a:ext uri="{FF2B5EF4-FFF2-40B4-BE49-F238E27FC236}">
                <a16:creationId xmlns:a16="http://schemas.microsoft.com/office/drawing/2014/main" id="{05282AF2-09A1-4A1C-AEB6-577962B714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4D99D9-82B1-496C-ABBC-4FF0C375DCE7}"/>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4189421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D9AFA4-EB8E-4091-A5E2-1B9D163A0709}"/>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F25018FE-FB44-4E2E-A181-B3476F3E8550}"/>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A6C7CD4B-70DE-49E2-A336-B6F43F58FFA4}"/>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B4B8BFC9-6F67-47CB-BAE4-45260FBAF397}"/>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40F836E5-3C5B-4DE7-B09A-AE00DEE730A9}"/>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68E1B8E4-080E-4F43-B33F-59DD21B6B658}"/>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07639D4-740A-4B71-8393-99CA375EB4A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AE7E56E5-1F6A-442B-B5E0-ED19F815D2E2}"/>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3774E986-8FE2-4670-A4C0-96E213269BD7}"/>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3A5846DF-A106-4887-BE2C-DCD89DAA6539}"/>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767E81C-AA51-44A0-B21C-757B2F3B90C5}"/>
              </a:ext>
            </a:extLst>
          </p:cNvPr>
          <p:cNvSpPr>
            <a:spLocks noGrp="1"/>
          </p:cNvSpPr>
          <p:nvPr>
            <p:ph type="title"/>
          </p:nvPr>
        </p:nvSpPr>
        <p:spPr>
          <a:xfrm>
            <a:off x="457200" y="668049"/>
            <a:ext cx="4314825" cy="1957828"/>
          </a:xfrm>
        </p:spPr>
        <p:txBody>
          <a:bodyPr anchor="b">
            <a:norm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7A0438A-298D-4466-B55D-F466C345C3CC}"/>
              </a:ext>
            </a:extLst>
          </p:cNvPr>
          <p:cNvSpPr>
            <a:spLocks noGrp="1"/>
          </p:cNvSpPr>
          <p:nvPr>
            <p:ph idx="1"/>
          </p:nvPr>
        </p:nvSpPr>
        <p:spPr>
          <a:xfrm>
            <a:off x="5183188" y="668049"/>
            <a:ext cx="4875212" cy="523125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143104-0579-4974-88D2-61DF1A30D390}"/>
              </a:ext>
            </a:extLst>
          </p:cNvPr>
          <p:cNvSpPr>
            <a:spLocks noGrp="1"/>
          </p:cNvSpPr>
          <p:nvPr>
            <p:ph type="body" sz="half" idx="2"/>
          </p:nvPr>
        </p:nvSpPr>
        <p:spPr>
          <a:xfrm>
            <a:off x="457200" y="2749024"/>
            <a:ext cx="4314825" cy="3119964"/>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A32755-0632-47CB-AA69-7EFB212FA160}"/>
              </a:ext>
            </a:extLst>
          </p:cNvPr>
          <p:cNvSpPr>
            <a:spLocks noGrp="1"/>
          </p:cNvSpPr>
          <p:nvPr>
            <p:ph type="dt" sz="half" idx="10"/>
          </p:nvPr>
        </p:nvSpPr>
        <p:spPr/>
        <p:txBody>
          <a:bodyPr/>
          <a:lstStyle/>
          <a:p>
            <a:fld id="{D208048B-57AF-4F53-BC84-8E0A1033FBEC}" type="datetimeFigureOut">
              <a:rPr lang="en-US" smtClean="0"/>
              <a:t>1/20/2023</a:t>
            </a:fld>
            <a:endParaRPr lang="en-US"/>
          </a:p>
        </p:txBody>
      </p:sp>
      <p:sp>
        <p:nvSpPr>
          <p:cNvPr id="6" name="Footer Placeholder 5">
            <a:extLst>
              <a:ext uri="{FF2B5EF4-FFF2-40B4-BE49-F238E27FC236}">
                <a16:creationId xmlns:a16="http://schemas.microsoft.com/office/drawing/2014/main" id="{38ED0B4F-5B59-4064-A88B-E9938A40FF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512E7F-93B8-4E93-BCB3-ADE74FC1504B}"/>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604556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3C1870-4E69-4DE7-BF2F-DE8A7881C64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7439AB1C-A8A1-4745-9625-B18FE9160BB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11ADDC4D-D9AA-48F8-BD10-2D20F14607A6}"/>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C1136312-3085-4615-A743-4EE531585B11}"/>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29539FE4-376B-4187-A80A-C98EBA23DA30}"/>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A11DC5D7-2276-4A57-8783-A0EFB00416E9}"/>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7D5B578-4971-4ADC-97D8-B9CEF52AA7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2D968E77-E43D-4870-93BC-CBF1947336B3}"/>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1221D41A-E71E-4587-A876-F8778E7C03E1}"/>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50457195-385D-490A-91AB-30B969C61953}"/>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7E06FF6D-24FA-4E04-90ED-7DBE228B2AA6}"/>
              </a:ext>
            </a:extLst>
          </p:cNvPr>
          <p:cNvSpPr>
            <a:spLocks noGrp="1"/>
          </p:cNvSpPr>
          <p:nvPr>
            <p:ph type="title"/>
          </p:nvPr>
        </p:nvSpPr>
        <p:spPr>
          <a:xfrm>
            <a:off x="457200" y="668049"/>
            <a:ext cx="4314825" cy="2235711"/>
          </a:xfrm>
        </p:spPr>
        <p:txBody>
          <a:bodyPr anchor="b">
            <a:noAutofit/>
          </a:bodyPr>
          <a:lstStyle>
            <a:lvl1pPr algn="l" defTabSz="914400" rtl="0" eaLnBrk="1" latinLnBrk="0" hangingPunct="1">
              <a:lnSpc>
                <a:spcPct val="90000"/>
              </a:lnSpc>
              <a:spcBef>
                <a:spcPct val="0"/>
              </a:spcBef>
              <a:buNone/>
              <a:defRPr lang="en-US" sz="4400" kern="120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432D78B-0E21-420F-9DFF-6131CB0F7E69}"/>
              </a:ext>
            </a:extLst>
          </p:cNvPr>
          <p:cNvSpPr>
            <a:spLocks noGrp="1"/>
          </p:cNvSpPr>
          <p:nvPr>
            <p:ph type="pic" idx="1"/>
          </p:nvPr>
        </p:nvSpPr>
        <p:spPr>
          <a:xfrm>
            <a:off x="5183188" y="668049"/>
            <a:ext cx="4958436" cy="5231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8AC2A57-1064-4391-B96B-4D04305E0BE7}"/>
              </a:ext>
            </a:extLst>
          </p:cNvPr>
          <p:cNvSpPr>
            <a:spLocks noGrp="1"/>
          </p:cNvSpPr>
          <p:nvPr>
            <p:ph type="body" sz="half" idx="2"/>
          </p:nvPr>
        </p:nvSpPr>
        <p:spPr>
          <a:xfrm>
            <a:off x="457200" y="2941222"/>
            <a:ext cx="4314825" cy="29277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D04EB0-850A-4256-8D12-E01A201A4FE1}"/>
              </a:ext>
            </a:extLst>
          </p:cNvPr>
          <p:cNvSpPr>
            <a:spLocks noGrp="1"/>
          </p:cNvSpPr>
          <p:nvPr>
            <p:ph type="dt" sz="half" idx="10"/>
          </p:nvPr>
        </p:nvSpPr>
        <p:spPr/>
        <p:txBody>
          <a:bodyPr/>
          <a:lstStyle/>
          <a:p>
            <a:fld id="{D208048B-57AF-4F53-BC84-8E0A1033FBEC}" type="datetimeFigureOut">
              <a:rPr lang="en-US" smtClean="0"/>
              <a:t>1/20/2023</a:t>
            </a:fld>
            <a:endParaRPr lang="en-US"/>
          </a:p>
        </p:txBody>
      </p:sp>
      <p:sp>
        <p:nvSpPr>
          <p:cNvPr id="6" name="Footer Placeholder 5">
            <a:extLst>
              <a:ext uri="{FF2B5EF4-FFF2-40B4-BE49-F238E27FC236}">
                <a16:creationId xmlns:a16="http://schemas.microsoft.com/office/drawing/2014/main" id="{7E9CF4AF-C757-4552-AB8A-3B89C37464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62A368-F12B-4B5E-82F0-A6AEE6AF2C83}"/>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693077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0"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3" name="Group 12">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p:nvPr/>
        </p:nvGrpSpPr>
        <p:grpSpPr>
          <a:xfrm>
            <a:off x="8351566" y="0"/>
            <a:ext cx="3840434" cy="6858000"/>
            <a:chOff x="8351565" y="0"/>
            <a:chExt cx="3840434" cy="6858000"/>
          </a:xfrm>
        </p:grpSpPr>
        <p:sp>
          <p:nvSpPr>
            <p:cNvPr id="14" name="Oval 13">
              <a:extLst>
                <a:ext uri="{FF2B5EF4-FFF2-40B4-BE49-F238E27FC236}">
                  <a16:creationId xmlns:a16="http://schemas.microsoft.com/office/drawing/2014/main" id="{D386E468-0048-46C4-ADDD-FBE7A6AE9F31}"/>
                </a:ext>
              </a:extLst>
            </p:cNvPr>
            <p:cNvSpPr/>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Freeform: Shape 14">
              <a:extLst>
                <a:ext uri="{FF2B5EF4-FFF2-40B4-BE49-F238E27FC236}">
                  <a16:creationId xmlns:a16="http://schemas.microsoft.com/office/drawing/2014/main" id="{C5B35ED4-0C31-4C8C-A45E-6A3EDEAB2867}"/>
                </a:ext>
              </a:extLst>
            </p:cNvPr>
            <p:cNvSpPr/>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6" name="Freeform: Shape 15">
              <a:extLst>
                <a:ext uri="{FF2B5EF4-FFF2-40B4-BE49-F238E27FC236}">
                  <a16:creationId xmlns:a16="http://schemas.microsoft.com/office/drawing/2014/main" id="{B40A1EF3-FA93-48F4-9F82-BC0C79635750}"/>
                </a:ext>
              </a:extLst>
            </p:cNvPr>
            <p:cNvSpPr/>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7" name="Freeform: Shape 16">
              <a:extLst>
                <a:ext uri="{FF2B5EF4-FFF2-40B4-BE49-F238E27FC236}">
                  <a16:creationId xmlns:a16="http://schemas.microsoft.com/office/drawing/2014/main" id="{A985F09D-6969-44D0-B04F-4EDE0FEDAF63}"/>
                </a:ext>
              </a:extLst>
            </p:cNvPr>
            <p:cNvSpPr/>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18" name="Graphic 9">
              <a:extLst>
                <a:ext uri="{FF2B5EF4-FFF2-40B4-BE49-F238E27FC236}">
                  <a16:creationId xmlns:a16="http://schemas.microsoft.com/office/drawing/2014/main" id="{003913A0-A3C0-4ED8-8920-318068FBC46F}"/>
                </a:ext>
              </a:extLst>
            </p:cNvPr>
            <p:cNvSpPr/>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12"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13">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Placeholder 1">
            <a:extLst>
              <a:ext uri="{FF2B5EF4-FFF2-40B4-BE49-F238E27FC236}">
                <a16:creationId xmlns:a16="http://schemas.microsoft.com/office/drawing/2014/main" id="{093083B5-1505-44FE-894D-AA1AB6D60FCE}"/>
              </a:ext>
            </a:extLst>
          </p:cNvPr>
          <p:cNvSpPr>
            <a:spLocks noGrp="1"/>
          </p:cNvSpPr>
          <p:nvPr>
            <p:ph type="title"/>
          </p:nvPr>
        </p:nvSpPr>
        <p:spPr>
          <a:xfrm>
            <a:off x="457200" y="668049"/>
            <a:ext cx="768503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3F3930-F8C8-43B1-BC1A-6264F4ACB2E1}"/>
              </a:ext>
            </a:extLst>
          </p:cNvPr>
          <p:cNvSpPr>
            <a:spLocks noGrp="1"/>
          </p:cNvSpPr>
          <p:nvPr>
            <p:ph type="body" idx="1"/>
          </p:nvPr>
        </p:nvSpPr>
        <p:spPr>
          <a:xfrm>
            <a:off x="457200" y="2096713"/>
            <a:ext cx="7685037" cy="4080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9F4F2F7-3ECA-43D7-BFF3-FBB407AEAB46}"/>
              </a:ext>
            </a:extLst>
          </p:cNvPr>
          <p:cNvSpPr>
            <a:spLocks noGrp="1"/>
          </p:cNvSpPr>
          <p:nvPr>
            <p:ph type="dt" sz="half" idx="2"/>
          </p:nvPr>
        </p:nvSpPr>
        <p:spPr>
          <a:xfrm>
            <a:off x="457200" y="6356350"/>
            <a:ext cx="27432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fld id="{D208048B-57AF-4F53-BC84-8E0A1033FBEC}" type="datetimeFigureOut">
              <a:rPr lang="en-US" smtClean="0"/>
              <a:pPr/>
              <a:t>1/20/2023</a:t>
            </a:fld>
            <a:endParaRPr lang="en-US" dirty="0"/>
          </a:p>
        </p:txBody>
      </p:sp>
      <p:sp>
        <p:nvSpPr>
          <p:cNvPr id="5" name="Footer Placeholder 4">
            <a:extLst>
              <a:ext uri="{FF2B5EF4-FFF2-40B4-BE49-F238E27FC236}">
                <a16:creationId xmlns:a16="http://schemas.microsoft.com/office/drawing/2014/main" id="{1D3A193F-0B61-43DD-8E45-EFEAC43E3826}"/>
              </a:ext>
            </a:extLst>
          </p:cNvPr>
          <p:cNvSpPr>
            <a:spLocks noGrp="1"/>
          </p:cNvSpPr>
          <p:nvPr>
            <p:ph type="ftr" sz="quarter" idx="3"/>
          </p:nvPr>
        </p:nvSpPr>
        <p:spPr>
          <a:xfrm>
            <a:off x="457200" y="155448"/>
            <a:ext cx="41148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4625961-D3A8-4945-AEE4-EE1952DBDCAE}"/>
              </a:ext>
            </a:extLst>
          </p:cNvPr>
          <p:cNvSpPr>
            <a:spLocks noGrp="1"/>
          </p:cNvSpPr>
          <p:nvPr>
            <p:ph type="sldNum" sz="quarter" idx="4"/>
          </p:nvPr>
        </p:nvSpPr>
        <p:spPr>
          <a:xfrm>
            <a:off x="10954512" y="6355080"/>
            <a:ext cx="795528" cy="365760"/>
          </a:xfrm>
          <a:prstGeom prst="rect">
            <a:avLst/>
          </a:prstGeom>
        </p:spPr>
        <p:txBody>
          <a:bodyPr vert="horz" lIns="91440" tIns="45720" rIns="91440" bIns="45720" rtlCol="0" anchor="ctr"/>
          <a:lstStyle>
            <a:lvl1pPr algn="r">
              <a:defRPr sz="1000" spc="110" baseline="0">
                <a:solidFill>
                  <a:schemeClr val="tx1">
                    <a:tint val="75000"/>
                  </a:schemeClr>
                </a:solidFill>
              </a:defRPr>
            </a:lvl1p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1676471601"/>
      </p:ext>
    </p:extLst>
  </p:cSld>
  <p:clrMap bg1="dk1" tx1="lt1" bg2="dk2"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png"/><Relationship Id="rId10"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png"/><Relationship Id="rId10"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8.png"/><Relationship Id="rId5" Type="http://schemas.openxmlformats.org/officeDocument/2006/relationships/image" Target="../media/image5.png"/><Relationship Id="rId10"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notesSlide" Target="../notesSlides/notesSlide2.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5" name="Background Fill">
            <a:extLst>
              <a:ext uri="{FF2B5EF4-FFF2-40B4-BE49-F238E27FC236}">
                <a16:creationId xmlns:a16="http://schemas.microsoft.com/office/drawing/2014/main" id="{B6D694DB-A3FC-4F14-A225-17BEBA44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9525" cap="flat">
            <a:noFill/>
            <a:prstDash val="solid"/>
            <a:miter/>
          </a:ln>
        </p:spPr>
        <p:txBody>
          <a:bodyPr rtlCol="0" anchor="ctr"/>
          <a:lstStyle/>
          <a:p>
            <a:endParaRPr lang="en-US">
              <a:solidFill>
                <a:schemeClr val="tx1"/>
              </a:solidFill>
            </a:endParaRPr>
          </a:p>
        </p:txBody>
      </p:sp>
      <p:pic>
        <p:nvPicPr>
          <p:cNvPr id="20" name="Picture 3" descr="Top view of a background splashed with colors">
            <a:extLst>
              <a:ext uri="{FF2B5EF4-FFF2-40B4-BE49-F238E27FC236}">
                <a16:creationId xmlns:a16="http://schemas.microsoft.com/office/drawing/2014/main" id="{29CFE449-3573-8816-1F74-D76DB3D1FA73}"/>
              </a:ext>
            </a:extLst>
          </p:cNvPr>
          <p:cNvPicPr>
            <a:picLocks noChangeAspect="1"/>
          </p:cNvPicPr>
          <p:nvPr/>
        </p:nvPicPr>
        <p:blipFill rotWithShape="1">
          <a:blip r:embed="rId2">
            <a:alphaModFix/>
          </a:blip>
          <a:srcRect r="-1" b="1721"/>
          <a:stretch/>
        </p:blipFill>
        <p:spPr>
          <a:xfrm>
            <a:off x="3059" y="0"/>
            <a:ext cx="12188941" cy="6857990"/>
          </a:xfrm>
          <a:prstGeom prst="rect">
            <a:avLst/>
          </a:prstGeom>
        </p:spPr>
      </p:pic>
      <p:sp>
        <p:nvSpPr>
          <p:cNvPr id="27" name="Rectangle 26">
            <a:extLst>
              <a:ext uri="{FF2B5EF4-FFF2-40B4-BE49-F238E27FC236}">
                <a16:creationId xmlns:a16="http://schemas.microsoft.com/office/drawing/2014/main" id="{2F45987A-3A2E-45FE-947D-464BBA890C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944762"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22081D-ECAE-18A9-B070-58A65063AB86}"/>
              </a:ext>
            </a:extLst>
          </p:cNvPr>
          <p:cNvSpPr>
            <a:spLocks noGrp="1"/>
          </p:cNvSpPr>
          <p:nvPr>
            <p:ph type="ctrTitle"/>
          </p:nvPr>
        </p:nvSpPr>
        <p:spPr>
          <a:xfrm>
            <a:off x="6531430" y="724375"/>
            <a:ext cx="5549369" cy="2387600"/>
          </a:xfrm>
        </p:spPr>
        <p:txBody>
          <a:bodyPr>
            <a:normAutofit/>
          </a:bodyPr>
          <a:lstStyle/>
          <a:p>
            <a:r>
              <a:rPr lang="en-GB" dirty="0">
                <a:solidFill>
                  <a:schemeClr val="bg1"/>
                </a:solidFill>
              </a:rPr>
              <a:t>SEE, HEAR, DO</a:t>
            </a:r>
          </a:p>
        </p:txBody>
      </p:sp>
      <p:sp>
        <p:nvSpPr>
          <p:cNvPr id="3" name="Subtitle 2">
            <a:extLst>
              <a:ext uri="{FF2B5EF4-FFF2-40B4-BE49-F238E27FC236}">
                <a16:creationId xmlns:a16="http://schemas.microsoft.com/office/drawing/2014/main" id="{11653B14-D125-C6AB-5DE7-9ED010F5ACD2}"/>
              </a:ext>
            </a:extLst>
          </p:cNvPr>
          <p:cNvSpPr>
            <a:spLocks noGrp="1"/>
          </p:cNvSpPr>
          <p:nvPr>
            <p:ph type="subTitle" idx="1"/>
          </p:nvPr>
        </p:nvSpPr>
        <p:spPr>
          <a:xfrm>
            <a:off x="6587030" y="3088864"/>
            <a:ext cx="5549369" cy="1655762"/>
          </a:xfrm>
        </p:spPr>
        <p:txBody>
          <a:bodyPr>
            <a:normAutofit fontScale="92500" lnSpcReduction="10000"/>
          </a:bodyPr>
          <a:lstStyle/>
          <a:p>
            <a:r>
              <a:rPr lang="en-GB" dirty="0">
                <a:solidFill>
                  <a:srgbClr val="FFFFFF"/>
                </a:solidFill>
              </a:rPr>
              <a:t>Scouting – Growing the voice of young people</a:t>
            </a:r>
          </a:p>
          <a:p>
            <a:endParaRPr lang="en-GB" dirty="0">
              <a:solidFill>
                <a:srgbClr val="FFFFFF"/>
              </a:solidFill>
            </a:endParaRPr>
          </a:p>
          <a:p>
            <a:r>
              <a:rPr lang="en-GB" dirty="0">
                <a:solidFill>
                  <a:srgbClr val="FFFFFF"/>
                </a:solidFill>
              </a:rPr>
              <a:t>Presented by Drew Launchbury</a:t>
            </a:r>
          </a:p>
          <a:p>
            <a:r>
              <a:rPr lang="en-GB" dirty="0">
                <a:solidFill>
                  <a:srgbClr val="FFFFFF"/>
                </a:solidFill>
              </a:rPr>
              <a:t>                    SFNI Programme Lead</a:t>
            </a:r>
          </a:p>
        </p:txBody>
      </p:sp>
      <p:pic>
        <p:nvPicPr>
          <p:cNvPr id="4" name="Content Placeholder 5">
            <a:extLst>
              <a:ext uri="{FF2B5EF4-FFF2-40B4-BE49-F238E27FC236}">
                <a16:creationId xmlns:a16="http://schemas.microsoft.com/office/drawing/2014/main" id="{5EC48A76-9DFF-D5D5-C5A1-C29D4D79BA83}"/>
              </a:ext>
            </a:extLst>
          </p:cNvPr>
          <p:cNvPicPr>
            <a:picLocks noChangeAspect="1"/>
          </p:cNvPicPr>
          <p:nvPr/>
        </p:nvPicPr>
        <p:blipFill rotWithShape="1">
          <a:blip r:embed="rId3">
            <a:alphaModFix amt="85000"/>
          </a:blip>
          <a:srcRect l="27226" t="10467" r="27336" b="10156"/>
          <a:stretch/>
        </p:blipFill>
        <p:spPr>
          <a:xfrm>
            <a:off x="1255956" y="1186543"/>
            <a:ext cx="4404616" cy="4328235"/>
          </a:xfrm>
          <a:prstGeom prst="rect">
            <a:avLst/>
          </a:prstGeom>
        </p:spPr>
      </p:pic>
    </p:spTree>
    <p:extLst>
      <p:ext uri="{BB962C8B-B14F-4D97-AF65-F5344CB8AC3E}">
        <p14:creationId xmlns:p14="http://schemas.microsoft.com/office/powerpoint/2010/main" val="4014329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88FB2-00A8-6694-990F-6C465B467F9E}"/>
              </a:ext>
            </a:extLst>
          </p:cNvPr>
          <p:cNvSpPr>
            <a:spLocks noGrp="1"/>
          </p:cNvSpPr>
          <p:nvPr>
            <p:ph type="title"/>
          </p:nvPr>
        </p:nvSpPr>
        <p:spPr>
          <a:xfrm>
            <a:off x="147364" y="530158"/>
            <a:ext cx="7685037" cy="773273"/>
          </a:xfrm>
        </p:spPr>
        <p:txBody>
          <a:bodyPr>
            <a:noAutofit/>
          </a:bodyPr>
          <a:lstStyle/>
          <a:p>
            <a:r>
              <a:rPr lang="en-GB" sz="3600" dirty="0"/>
              <a:t>Delivering Programme</a:t>
            </a:r>
          </a:p>
        </p:txBody>
      </p:sp>
      <p:pic>
        <p:nvPicPr>
          <p:cNvPr id="4" name="Picture 3" descr="Top view of a background splashed with colors">
            <a:extLst>
              <a:ext uri="{FF2B5EF4-FFF2-40B4-BE49-F238E27FC236}">
                <a16:creationId xmlns:a16="http://schemas.microsoft.com/office/drawing/2014/main" id="{29013553-1AF2-B92D-2608-B6AF3B830358}"/>
              </a:ext>
            </a:extLst>
          </p:cNvPr>
          <p:cNvPicPr>
            <a:picLocks noChangeAspect="1"/>
          </p:cNvPicPr>
          <p:nvPr/>
        </p:nvPicPr>
        <p:blipFill rotWithShape="1">
          <a:blip r:embed="rId3">
            <a:alphaModFix/>
          </a:blip>
          <a:srcRect r="-1" b="1721"/>
          <a:stretch/>
        </p:blipFill>
        <p:spPr>
          <a:xfrm rot="5400000">
            <a:off x="6506307" y="1172309"/>
            <a:ext cx="6858000" cy="4513385"/>
          </a:xfrm>
          <a:prstGeom prst="rect">
            <a:avLst/>
          </a:prstGeom>
        </p:spPr>
      </p:pic>
      <p:pic>
        <p:nvPicPr>
          <p:cNvPr id="12" name="Picture 11" descr="Logo&#10;&#10;Description automatically generated">
            <a:extLst>
              <a:ext uri="{FF2B5EF4-FFF2-40B4-BE49-F238E27FC236}">
                <a16:creationId xmlns:a16="http://schemas.microsoft.com/office/drawing/2014/main" id="{A9205C21-3117-109A-8C77-4EAB10ACDF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925" y="128543"/>
            <a:ext cx="590550" cy="667322"/>
          </a:xfrm>
          <a:prstGeom prst="rect">
            <a:avLst/>
          </a:prstGeom>
        </p:spPr>
      </p:pic>
      <p:sp>
        <p:nvSpPr>
          <p:cNvPr id="14" name="Title 1">
            <a:extLst>
              <a:ext uri="{FF2B5EF4-FFF2-40B4-BE49-F238E27FC236}">
                <a16:creationId xmlns:a16="http://schemas.microsoft.com/office/drawing/2014/main" id="{76962C49-DCA0-7DD8-AF85-14C10E892FA9}"/>
              </a:ext>
            </a:extLst>
          </p:cNvPr>
          <p:cNvSpPr txBox="1">
            <a:spLocks/>
          </p:cNvSpPr>
          <p:nvPr/>
        </p:nvSpPr>
        <p:spPr>
          <a:xfrm>
            <a:off x="811537" y="217702"/>
            <a:ext cx="7685037" cy="38612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dirty="0"/>
              <a:t>Scouting Ireland Northern Province Conference 2023</a:t>
            </a:r>
          </a:p>
        </p:txBody>
      </p:sp>
      <p:pic>
        <p:nvPicPr>
          <p:cNvPr id="15" name="Picture 14" descr="A picture containing text&#10;&#10;Description automatically generated">
            <a:extLst>
              <a:ext uri="{FF2B5EF4-FFF2-40B4-BE49-F238E27FC236}">
                <a16:creationId xmlns:a16="http://schemas.microsoft.com/office/drawing/2014/main" id="{3D9BE60B-0E9A-D65C-DAD1-08683A5737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2838" y="5791201"/>
            <a:ext cx="1781179" cy="922890"/>
          </a:xfrm>
          <a:prstGeom prst="rect">
            <a:avLst/>
          </a:prstGeom>
        </p:spPr>
      </p:pic>
      <p:sp>
        <p:nvSpPr>
          <p:cNvPr id="11" name="Title 1">
            <a:extLst>
              <a:ext uri="{FF2B5EF4-FFF2-40B4-BE49-F238E27FC236}">
                <a16:creationId xmlns:a16="http://schemas.microsoft.com/office/drawing/2014/main" id="{9369DB22-CC3D-5278-E179-30A75791840A}"/>
              </a:ext>
            </a:extLst>
          </p:cNvPr>
          <p:cNvSpPr txBox="1">
            <a:spLocks/>
          </p:cNvSpPr>
          <p:nvPr/>
        </p:nvSpPr>
        <p:spPr>
          <a:xfrm>
            <a:off x="1054556" y="5698746"/>
            <a:ext cx="5365197" cy="386129"/>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400" i="1" dirty="0"/>
          </a:p>
        </p:txBody>
      </p:sp>
      <p:sp>
        <p:nvSpPr>
          <p:cNvPr id="10" name="Content Placeholder 8">
            <a:extLst>
              <a:ext uri="{FF2B5EF4-FFF2-40B4-BE49-F238E27FC236}">
                <a16:creationId xmlns:a16="http://schemas.microsoft.com/office/drawing/2014/main" id="{F3A348FA-4230-10B9-58B8-4D2CD06B9007}"/>
              </a:ext>
            </a:extLst>
          </p:cNvPr>
          <p:cNvSpPr>
            <a:spLocks noGrp="1"/>
          </p:cNvSpPr>
          <p:nvPr>
            <p:ph idx="1"/>
          </p:nvPr>
        </p:nvSpPr>
        <p:spPr>
          <a:xfrm>
            <a:off x="228616" y="1652280"/>
            <a:ext cx="7374819" cy="4988018"/>
          </a:xfrm>
        </p:spPr>
        <p:txBody>
          <a:bodyPr>
            <a:normAutofit/>
          </a:bodyPr>
          <a:lstStyle/>
          <a:p>
            <a:pPr marL="0" indent="0">
              <a:buNone/>
            </a:pPr>
            <a:endParaRPr lang="en-GB" dirty="0"/>
          </a:p>
          <a:p>
            <a:pPr marL="0" indent="0">
              <a:buNone/>
            </a:pPr>
            <a:endParaRPr lang="en-GB" dirty="0"/>
          </a:p>
          <a:p>
            <a:endParaRPr lang="en-GB" dirty="0"/>
          </a:p>
        </p:txBody>
      </p:sp>
      <p:sp>
        <p:nvSpPr>
          <p:cNvPr id="17" name="Oval 16">
            <a:extLst>
              <a:ext uri="{FF2B5EF4-FFF2-40B4-BE49-F238E27FC236}">
                <a16:creationId xmlns:a16="http://schemas.microsoft.com/office/drawing/2014/main" id="{EBDB50E6-BA2E-E4E0-20FC-2DA2522FE74C}"/>
              </a:ext>
            </a:extLst>
          </p:cNvPr>
          <p:cNvSpPr/>
          <p:nvPr/>
        </p:nvSpPr>
        <p:spPr>
          <a:xfrm>
            <a:off x="2308719" y="3086922"/>
            <a:ext cx="1376819" cy="890759"/>
          </a:xfrm>
          <a:prstGeom prst="ellipse">
            <a:avLst/>
          </a:prstGeom>
          <a:solidFill>
            <a:srgbClr val="9B32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85000"/>
                    <a:lumOff val="15000"/>
                  </a:schemeClr>
                </a:solidFill>
              </a:rPr>
              <a:t>Affirm learning</a:t>
            </a:r>
          </a:p>
        </p:txBody>
      </p:sp>
      <p:sp>
        <p:nvSpPr>
          <p:cNvPr id="26" name="Oval 25">
            <a:extLst>
              <a:ext uri="{FF2B5EF4-FFF2-40B4-BE49-F238E27FC236}">
                <a16:creationId xmlns:a16="http://schemas.microsoft.com/office/drawing/2014/main" id="{5110E04E-CBB1-B9FD-7E51-8EC074B9D2F8}"/>
              </a:ext>
            </a:extLst>
          </p:cNvPr>
          <p:cNvSpPr/>
          <p:nvPr/>
        </p:nvSpPr>
        <p:spPr>
          <a:xfrm>
            <a:off x="810345" y="2346887"/>
            <a:ext cx="1376819" cy="890759"/>
          </a:xfrm>
          <a:prstGeom prst="ellipse">
            <a:avLst/>
          </a:prstGeom>
          <a:solidFill>
            <a:srgbClr val="9B32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85000"/>
                    <a:lumOff val="15000"/>
                  </a:schemeClr>
                </a:solidFill>
              </a:rPr>
              <a:t>Teach new skills</a:t>
            </a:r>
          </a:p>
        </p:txBody>
      </p:sp>
      <p:sp>
        <p:nvSpPr>
          <p:cNvPr id="27" name="Oval 26">
            <a:extLst>
              <a:ext uri="{FF2B5EF4-FFF2-40B4-BE49-F238E27FC236}">
                <a16:creationId xmlns:a16="http://schemas.microsoft.com/office/drawing/2014/main" id="{E5488CE7-867A-EA1E-1071-570E72ED9E36}"/>
              </a:ext>
            </a:extLst>
          </p:cNvPr>
          <p:cNvSpPr/>
          <p:nvPr/>
        </p:nvSpPr>
        <p:spPr>
          <a:xfrm>
            <a:off x="2868256" y="5446430"/>
            <a:ext cx="1376819" cy="890759"/>
          </a:xfrm>
          <a:prstGeom prst="ellipse">
            <a:avLst/>
          </a:prstGeom>
          <a:solidFill>
            <a:srgbClr val="9B32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85000"/>
                    <a:lumOff val="15000"/>
                  </a:schemeClr>
                </a:solidFill>
              </a:rPr>
              <a:t>What do they think?</a:t>
            </a:r>
          </a:p>
        </p:txBody>
      </p:sp>
      <p:sp>
        <p:nvSpPr>
          <p:cNvPr id="28" name="Oval 27">
            <a:extLst>
              <a:ext uri="{FF2B5EF4-FFF2-40B4-BE49-F238E27FC236}">
                <a16:creationId xmlns:a16="http://schemas.microsoft.com/office/drawing/2014/main" id="{41223CD1-B156-6F53-ADF0-680B1DE200C7}"/>
              </a:ext>
            </a:extLst>
          </p:cNvPr>
          <p:cNvSpPr/>
          <p:nvPr/>
        </p:nvSpPr>
        <p:spPr>
          <a:xfrm>
            <a:off x="404249" y="3505530"/>
            <a:ext cx="1376819" cy="890759"/>
          </a:xfrm>
          <a:prstGeom prst="ellipse">
            <a:avLst/>
          </a:prstGeom>
          <a:solidFill>
            <a:srgbClr val="9B32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85000"/>
                    <a:lumOff val="15000"/>
                  </a:schemeClr>
                </a:solidFill>
              </a:rPr>
              <a:t>Recognise effort</a:t>
            </a:r>
          </a:p>
        </p:txBody>
      </p:sp>
      <p:sp>
        <p:nvSpPr>
          <p:cNvPr id="29" name="Oval 28">
            <a:extLst>
              <a:ext uri="{FF2B5EF4-FFF2-40B4-BE49-F238E27FC236}">
                <a16:creationId xmlns:a16="http://schemas.microsoft.com/office/drawing/2014/main" id="{C9AF5D77-2BD0-358A-4186-AB6A3AB37362}"/>
              </a:ext>
            </a:extLst>
          </p:cNvPr>
          <p:cNvSpPr/>
          <p:nvPr/>
        </p:nvSpPr>
        <p:spPr>
          <a:xfrm>
            <a:off x="2440278" y="1788940"/>
            <a:ext cx="1376819" cy="890759"/>
          </a:xfrm>
          <a:prstGeom prst="ellipse">
            <a:avLst/>
          </a:prstGeom>
          <a:solidFill>
            <a:srgbClr val="9B32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85000"/>
                    <a:lumOff val="15000"/>
                  </a:schemeClr>
                </a:solidFill>
              </a:rPr>
              <a:t>Breakdown activities</a:t>
            </a:r>
          </a:p>
        </p:txBody>
      </p:sp>
      <p:sp>
        <p:nvSpPr>
          <p:cNvPr id="31" name="Oval 30">
            <a:extLst>
              <a:ext uri="{FF2B5EF4-FFF2-40B4-BE49-F238E27FC236}">
                <a16:creationId xmlns:a16="http://schemas.microsoft.com/office/drawing/2014/main" id="{063EC64F-A264-0EF8-AAF7-9C53851F27E7}"/>
              </a:ext>
            </a:extLst>
          </p:cNvPr>
          <p:cNvSpPr/>
          <p:nvPr/>
        </p:nvSpPr>
        <p:spPr>
          <a:xfrm>
            <a:off x="453438" y="5762399"/>
            <a:ext cx="1498533" cy="916788"/>
          </a:xfrm>
          <a:prstGeom prst="ellipse">
            <a:avLst/>
          </a:prstGeom>
          <a:solidFill>
            <a:srgbClr val="9B32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85000"/>
                    <a:lumOff val="15000"/>
                  </a:schemeClr>
                </a:solidFill>
              </a:rPr>
              <a:t>Practice makes perfect</a:t>
            </a:r>
          </a:p>
        </p:txBody>
      </p:sp>
      <p:sp>
        <p:nvSpPr>
          <p:cNvPr id="32" name="Oval 31">
            <a:extLst>
              <a:ext uri="{FF2B5EF4-FFF2-40B4-BE49-F238E27FC236}">
                <a16:creationId xmlns:a16="http://schemas.microsoft.com/office/drawing/2014/main" id="{E407F829-9E84-5E18-86EE-58F0E99EDDEC}"/>
              </a:ext>
            </a:extLst>
          </p:cNvPr>
          <p:cNvSpPr/>
          <p:nvPr/>
        </p:nvSpPr>
        <p:spPr>
          <a:xfrm>
            <a:off x="3835955" y="4188183"/>
            <a:ext cx="1376819" cy="890759"/>
          </a:xfrm>
          <a:prstGeom prst="ellipse">
            <a:avLst/>
          </a:prstGeom>
          <a:solidFill>
            <a:srgbClr val="9B32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85000"/>
                    <a:lumOff val="15000"/>
                  </a:schemeClr>
                </a:solidFill>
              </a:rPr>
              <a:t>Learn by doing</a:t>
            </a:r>
          </a:p>
        </p:txBody>
      </p:sp>
      <p:sp>
        <p:nvSpPr>
          <p:cNvPr id="33" name="Oval 32">
            <a:extLst>
              <a:ext uri="{FF2B5EF4-FFF2-40B4-BE49-F238E27FC236}">
                <a16:creationId xmlns:a16="http://schemas.microsoft.com/office/drawing/2014/main" id="{44D50197-53C7-2728-D260-80CAF99D4046}"/>
              </a:ext>
            </a:extLst>
          </p:cNvPr>
          <p:cNvSpPr/>
          <p:nvPr/>
        </p:nvSpPr>
        <p:spPr>
          <a:xfrm>
            <a:off x="5797277" y="4114258"/>
            <a:ext cx="1376819" cy="890759"/>
          </a:xfrm>
          <a:prstGeom prst="ellipse">
            <a:avLst/>
          </a:prstGeom>
          <a:solidFill>
            <a:srgbClr val="9B32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85000"/>
                    <a:lumOff val="15000"/>
                  </a:schemeClr>
                </a:solidFill>
              </a:rPr>
              <a:t>Who does what &amp; why?</a:t>
            </a:r>
          </a:p>
        </p:txBody>
      </p:sp>
      <p:sp>
        <p:nvSpPr>
          <p:cNvPr id="34" name="Oval 33">
            <a:extLst>
              <a:ext uri="{FF2B5EF4-FFF2-40B4-BE49-F238E27FC236}">
                <a16:creationId xmlns:a16="http://schemas.microsoft.com/office/drawing/2014/main" id="{321ABF0B-028B-3D8F-1ADA-16D0BBD625AD}"/>
              </a:ext>
            </a:extLst>
          </p:cNvPr>
          <p:cNvSpPr/>
          <p:nvPr/>
        </p:nvSpPr>
        <p:spPr>
          <a:xfrm>
            <a:off x="4432541" y="1625080"/>
            <a:ext cx="1376819" cy="890759"/>
          </a:xfrm>
          <a:prstGeom prst="ellipse">
            <a:avLst/>
          </a:prstGeom>
          <a:solidFill>
            <a:srgbClr val="9B32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85000"/>
                    <a:lumOff val="15000"/>
                  </a:schemeClr>
                </a:solidFill>
              </a:rPr>
              <a:t>Explain roles</a:t>
            </a:r>
          </a:p>
        </p:txBody>
      </p:sp>
      <p:sp>
        <p:nvSpPr>
          <p:cNvPr id="35" name="Oval 34">
            <a:extLst>
              <a:ext uri="{FF2B5EF4-FFF2-40B4-BE49-F238E27FC236}">
                <a16:creationId xmlns:a16="http://schemas.microsoft.com/office/drawing/2014/main" id="{3EEFE42B-0B75-4A16-9E82-198461A09863}"/>
              </a:ext>
            </a:extLst>
          </p:cNvPr>
          <p:cNvSpPr/>
          <p:nvPr/>
        </p:nvSpPr>
        <p:spPr>
          <a:xfrm>
            <a:off x="4202290" y="2792266"/>
            <a:ext cx="1376819" cy="890759"/>
          </a:xfrm>
          <a:prstGeom prst="ellipse">
            <a:avLst/>
          </a:prstGeom>
          <a:solidFill>
            <a:srgbClr val="9B32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85000"/>
                    <a:lumOff val="15000"/>
                  </a:schemeClr>
                </a:solidFill>
              </a:rPr>
              <a:t>One leader or many?</a:t>
            </a:r>
          </a:p>
        </p:txBody>
      </p:sp>
      <p:sp>
        <p:nvSpPr>
          <p:cNvPr id="36" name="Oval 35">
            <a:extLst>
              <a:ext uri="{FF2B5EF4-FFF2-40B4-BE49-F238E27FC236}">
                <a16:creationId xmlns:a16="http://schemas.microsoft.com/office/drawing/2014/main" id="{505F4B6C-D019-6B91-074D-03FCF7BBFAAF}"/>
              </a:ext>
            </a:extLst>
          </p:cNvPr>
          <p:cNvSpPr/>
          <p:nvPr/>
        </p:nvSpPr>
        <p:spPr>
          <a:xfrm>
            <a:off x="1642941" y="4474409"/>
            <a:ext cx="1376819" cy="890759"/>
          </a:xfrm>
          <a:prstGeom prst="ellipse">
            <a:avLst/>
          </a:prstGeom>
          <a:solidFill>
            <a:srgbClr val="9B32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85000"/>
                    <a:lumOff val="15000"/>
                  </a:schemeClr>
                </a:solidFill>
              </a:rPr>
              <a:t>Celebrate successes</a:t>
            </a:r>
          </a:p>
        </p:txBody>
      </p:sp>
      <p:sp>
        <p:nvSpPr>
          <p:cNvPr id="37" name="Oval 36">
            <a:extLst>
              <a:ext uri="{FF2B5EF4-FFF2-40B4-BE49-F238E27FC236}">
                <a16:creationId xmlns:a16="http://schemas.microsoft.com/office/drawing/2014/main" id="{FD3A9B65-16CA-8BAF-6A64-040981A4C4D7}"/>
              </a:ext>
            </a:extLst>
          </p:cNvPr>
          <p:cNvSpPr/>
          <p:nvPr/>
        </p:nvSpPr>
        <p:spPr>
          <a:xfrm>
            <a:off x="4719181" y="5510175"/>
            <a:ext cx="1376819" cy="890759"/>
          </a:xfrm>
          <a:prstGeom prst="ellipse">
            <a:avLst/>
          </a:prstGeom>
          <a:solidFill>
            <a:srgbClr val="9B32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85000"/>
                    <a:lumOff val="15000"/>
                  </a:schemeClr>
                </a:solidFill>
              </a:rPr>
              <a:t>How does this shape you?</a:t>
            </a:r>
          </a:p>
        </p:txBody>
      </p:sp>
      <p:sp>
        <p:nvSpPr>
          <p:cNvPr id="38" name="Oval 37">
            <a:extLst>
              <a:ext uri="{FF2B5EF4-FFF2-40B4-BE49-F238E27FC236}">
                <a16:creationId xmlns:a16="http://schemas.microsoft.com/office/drawing/2014/main" id="{0657C9C4-D35D-5812-27CA-027E9F1A71F0}"/>
              </a:ext>
            </a:extLst>
          </p:cNvPr>
          <p:cNvSpPr/>
          <p:nvPr/>
        </p:nvSpPr>
        <p:spPr>
          <a:xfrm>
            <a:off x="5967890" y="2620429"/>
            <a:ext cx="1376819" cy="890759"/>
          </a:xfrm>
          <a:prstGeom prst="ellipse">
            <a:avLst/>
          </a:prstGeom>
          <a:solidFill>
            <a:schemeClr val="bg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9B32F2"/>
                </a:solidFill>
              </a:rPr>
              <a:t>?</a:t>
            </a:r>
          </a:p>
        </p:txBody>
      </p:sp>
      <p:pic>
        <p:nvPicPr>
          <p:cNvPr id="7" name="Picture 6">
            <a:extLst>
              <a:ext uri="{FF2B5EF4-FFF2-40B4-BE49-F238E27FC236}">
                <a16:creationId xmlns:a16="http://schemas.microsoft.com/office/drawing/2014/main" id="{F580DC85-6794-3F2C-B733-974BFED9A6CB}"/>
              </a:ext>
            </a:extLst>
          </p:cNvPr>
          <p:cNvPicPr>
            <a:picLocks noChangeAspect="1"/>
          </p:cNvPicPr>
          <p:nvPr/>
        </p:nvPicPr>
        <p:blipFill rotWithShape="1">
          <a:blip r:embed="rId6">
            <a:alphaModFix/>
          </a:blip>
          <a:srcRect l="4808" t="11274" r="5001" b="11274"/>
          <a:stretch/>
        </p:blipFill>
        <p:spPr>
          <a:xfrm>
            <a:off x="7842538" y="2375740"/>
            <a:ext cx="4232945" cy="2186029"/>
          </a:xfrm>
          <a:prstGeom prst="rect">
            <a:avLst/>
          </a:prstGeom>
        </p:spPr>
      </p:pic>
      <p:pic>
        <p:nvPicPr>
          <p:cNvPr id="8" name="Picture 7">
            <a:extLst>
              <a:ext uri="{FF2B5EF4-FFF2-40B4-BE49-F238E27FC236}">
                <a16:creationId xmlns:a16="http://schemas.microsoft.com/office/drawing/2014/main" id="{FC3EFC5B-23E6-9AB3-FD58-302E95A91ED0}"/>
              </a:ext>
            </a:extLst>
          </p:cNvPr>
          <p:cNvPicPr>
            <a:picLocks noChangeAspect="1"/>
          </p:cNvPicPr>
          <p:nvPr/>
        </p:nvPicPr>
        <p:blipFill rotWithShape="1">
          <a:blip r:embed="rId7"/>
          <a:srcRect l="4853" t="11274" r="4853" b="11274"/>
          <a:stretch/>
        </p:blipFill>
        <p:spPr>
          <a:xfrm>
            <a:off x="7857333" y="2448813"/>
            <a:ext cx="4198069" cy="2112955"/>
          </a:xfrm>
          <a:prstGeom prst="rect">
            <a:avLst/>
          </a:prstGeom>
        </p:spPr>
      </p:pic>
      <p:pic>
        <p:nvPicPr>
          <p:cNvPr id="5" name="Picture 4">
            <a:extLst>
              <a:ext uri="{FF2B5EF4-FFF2-40B4-BE49-F238E27FC236}">
                <a16:creationId xmlns:a16="http://schemas.microsoft.com/office/drawing/2014/main" id="{2859516B-9F12-1218-12C0-45653198473D}"/>
              </a:ext>
            </a:extLst>
          </p:cNvPr>
          <p:cNvPicPr>
            <a:picLocks noChangeAspect="1"/>
          </p:cNvPicPr>
          <p:nvPr/>
        </p:nvPicPr>
        <p:blipFill rotWithShape="1">
          <a:blip r:embed="rId8"/>
          <a:srcRect l="5073" t="11274" r="4853" b="10327"/>
          <a:stretch/>
        </p:blipFill>
        <p:spPr>
          <a:xfrm>
            <a:off x="7842538" y="2375738"/>
            <a:ext cx="4286506" cy="2186029"/>
          </a:xfrm>
          <a:prstGeom prst="rect">
            <a:avLst/>
          </a:prstGeom>
        </p:spPr>
      </p:pic>
    </p:spTree>
    <p:extLst>
      <p:ext uri="{BB962C8B-B14F-4D97-AF65-F5344CB8AC3E}">
        <p14:creationId xmlns:p14="http://schemas.microsoft.com/office/powerpoint/2010/main" val="2970708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88FB2-00A8-6694-990F-6C465B467F9E}"/>
              </a:ext>
            </a:extLst>
          </p:cNvPr>
          <p:cNvSpPr>
            <a:spLocks noGrp="1"/>
          </p:cNvSpPr>
          <p:nvPr>
            <p:ph type="title"/>
          </p:nvPr>
        </p:nvSpPr>
        <p:spPr>
          <a:xfrm>
            <a:off x="147364" y="530158"/>
            <a:ext cx="7685037" cy="773273"/>
          </a:xfrm>
        </p:spPr>
        <p:txBody>
          <a:bodyPr>
            <a:noAutofit/>
          </a:bodyPr>
          <a:lstStyle/>
          <a:p>
            <a:r>
              <a:rPr lang="en-GB" sz="3600"/>
              <a:t>Reviewing </a:t>
            </a:r>
            <a:r>
              <a:rPr lang="en-GB" sz="3600" dirty="0"/>
              <a:t>Programme</a:t>
            </a:r>
          </a:p>
        </p:txBody>
      </p:sp>
      <p:pic>
        <p:nvPicPr>
          <p:cNvPr id="4" name="Picture 3" descr="Top view of a background splashed with colors">
            <a:extLst>
              <a:ext uri="{FF2B5EF4-FFF2-40B4-BE49-F238E27FC236}">
                <a16:creationId xmlns:a16="http://schemas.microsoft.com/office/drawing/2014/main" id="{29013553-1AF2-B92D-2608-B6AF3B830358}"/>
              </a:ext>
            </a:extLst>
          </p:cNvPr>
          <p:cNvPicPr>
            <a:picLocks noChangeAspect="1"/>
          </p:cNvPicPr>
          <p:nvPr/>
        </p:nvPicPr>
        <p:blipFill rotWithShape="1">
          <a:blip r:embed="rId3">
            <a:alphaModFix/>
          </a:blip>
          <a:srcRect r="-1" b="1721"/>
          <a:stretch/>
        </p:blipFill>
        <p:spPr>
          <a:xfrm rot="5400000">
            <a:off x="6506307" y="1172309"/>
            <a:ext cx="6858000" cy="4513385"/>
          </a:xfrm>
          <a:prstGeom prst="rect">
            <a:avLst/>
          </a:prstGeom>
        </p:spPr>
      </p:pic>
      <p:pic>
        <p:nvPicPr>
          <p:cNvPr id="12" name="Picture 11" descr="Logo&#10;&#10;Description automatically generated">
            <a:extLst>
              <a:ext uri="{FF2B5EF4-FFF2-40B4-BE49-F238E27FC236}">
                <a16:creationId xmlns:a16="http://schemas.microsoft.com/office/drawing/2014/main" id="{A9205C21-3117-109A-8C77-4EAB10ACDF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925" y="128543"/>
            <a:ext cx="590550" cy="667322"/>
          </a:xfrm>
          <a:prstGeom prst="rect">
            <a:avLst/>
          </a:prstGeom>
        </p:spPr>
      </p:pic>
      <p:sp>
        <p:nvSpPr>
          <p:cNvPr id="14" name="Title 1">
            <a:extLst>
              <a:ext uri="{FF2B5EF4-FFF2-40B4-BE49-F238E27FC236}">
                <a16:creationId xmlns:a16="http://schemas.microsoft.com/office/drawing/2014/main" id="{76962C49-DCA0-7DD8-AF85-14C10E892FA9}"/>
              </a:ext>
            </a:extLst>
          </p:cNvPr>
          <p:cNvSpPr txBox="1">
            <a:spLocks/>
          </p:cNvSpPr>
          <p:nvPr/>
        </p:nvSpPr>
        <p:spPr>
          <a:xfrm>
            <a:off x="811537" y="217702"/>
            <a:ext cx="7685037" cy="38612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dirty="0"/>
              <a:t>Scouting Ireland Northern Province Conference 2023</a:t>
            </a:r>
          </a:p>
        </p:txBody>
      </p:sp>
      <p:pic>
        <p:nvPicPr>
          <p:cNvPr id="15" name="Picture 14" descr="A picture containing text&#10;&#10;Description automatically generated">
            <a:extLst>
              <a:ext uri="{FF2B5EF4-FFF2-40B4-BE49-F238E27FC236}">
                <a16:creationId xmlns:a16="http://schemas.microsoft.com/office/drawing/2014/main" id="{3D9BE60B-0E9A-D65C-DAD1-08683A5737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2838" y="5791201"/>
            <a:ext cx="1781179" cy="922890"/>
          </a:xfrm>
          <a:prstGeom prst="rect">
            <a:avLst/>
          </a:prstGeom>
        </p:spPr>
      </p:pic>
      <p:sp>
        <p:nvSpPr>
          <p:cNvPr id="11" name="Title 1">
            <a:extLst>
              <a:ext uri="{FF2B5EF4-FFF2-40B4-BE49-F238E27FC236}">
                <a16:creationId xmlns:a16="http://schemas.microsoft.com/office/drawing/2014/main" id="{9369DB22-CC3D-5278-E179-30A75791840A}"/>
              </a:ext>
            </a:extLst>
          </p:cNvPr>
          <p:cNvSpPr txBox="1">
            <a:spLocks/>
          </p:cNvSpPr>
          <p:nvPr/>
        </p:nvSpPr>
        <p:spPr>
          <a:xfrm>
            <a:off x="1054556" y="5698746"/>
            <a:ext cx="5365197" cy="386129"/>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400" i="1" dirty="0"/>
          </a:p>
        </p:txBody>
      </p:sp>
      <p:sp>
        <p:nvSpPr>
          <p:cNvPr id="10" name="Content Placeholder 8">
            <a:extLst>
              <a:ext uri="{FF2B5EF4-FFF2-40B4-BE49-F238E27FC236}">
                <a16:creationId xmlns:a16="http://schemas.microsoft.com/office/drawing/2014/main" id="{F3A348FA-4230-10B9-58B8-4D2CD06B9007}"/>
              </a:ext>
            </a:extLst>
          </p:cNvPr>
          <p:cNvSpPr>
            <a:spLocks noGrp="1"/>
          </p:cNvSpPr>
          <p:nvPr>
            <p:ph idx="1"/>
          </p:nvPr>
        </p:nvSpPr>
        <p:spPr>
          <a:xfrm>
            <a:off x="228616" y="1652280"/>
            <a:ext cx="7374819" cy="4988018"/>
          </a:xfrm>
        </p:spPr>
        <p:txBody>
          <a:bodyPr>
            <a:normAutofit/>
          </a:bodyPr>
          <a:lstStyle/>
          <a:p>
            <a:pPr marL="0" indent="0">
              <a:buNone/>
            </a:pPr>
            <a:endParaRPr lang="en-GB" dirty="0"/>
          </a:p>
          <a:p>
            <a:pPr marL="0" indent="0">
              <a:buNone/>
            </a:pPr>
            <a:endParaRPr lang="en-GB" dirty="0"/>
          </a:p>
          <a:p>
            <a:endParaRPr lang="en-GB" dirty="0"/>
          </a:p>
        </p:txBody>
      </p:sp>
      <p:sp>
        <p:nvSpPr>
          <p:cNvPr id="17" name="Oval 16">
            <a:extLst>
              <a:ext uri="{FF2B5EF4-FFF2-40B4-BE49-F238E27FC236}">
                <a16:creationId xmlns:a16="http://schemas.microsoft.com/office/drawing/2014/main" id="{EBDB50E6-BA2E-E4E0-20FC-2DA2522FE74C}"/>
              </a:ext>
            </a:extLst>
          </p:cNvPr>
          <p:cNvSpPr/>
          <p:nvPr/>
        </p:nvSpPr>
        <p:spPr>
          <a:xfrm>
            <a:off x="2308719" y="3086922"/>
            <a:ext cx="1376819" cy="890759"/>
          </a:xfrm>
          <a:prstGeom prst="ellipse">
            <a:avLst/>
          </a:prstGeom>
          <a:solidFill>
            <a:srgbClr val="8AB1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85000"/>
                    <a:lumOff val="15000"/>
                  </a:schemeClr>
                </a:solidFill>
              </a:rPr>
              <a:t>‘Check out’ conversation</a:t>
            </a:r>
          </a:p>
        </p:txBody>
      </p:sp>
      <p:sp>
        <p:nvSpPr>
          <p:cNvPr id="26" name="Oval 25">
            <a:extLst>
              <a:ext uri="{FF2B5EF4-FFF2-40B4-BE49-F238E27FC236}">
                <a16:creationId xmlns:a16="http://schemas.microsoft.com/office/drawing/2014/main" id="{5110E04E-CBB1-B9FD-7E51-8EC074B9D2F8}"/>
              </a:ext>
            </a:extLst>
          </p:cNvPr>
          <p:cNvSpPr/>
          <p:nvPr/>
        </p:nvSpPr>
        <p:spPr>
          <a:xfrm>
            <a:off x="810345" y="2346887"/>
            <a:ext cx="1376819" cy="890759"/>
          </a:xfrm>
          <a:prstGeom prst="ellipse">
            <a:avLst/>
          </a:prstGeom>
          <a:solidFill>
            <a:srgbClr val="8AB1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85000"/>
                    <a:lumOff val="15000"/>
                  </a:schemeClr>
                </a:solidFill>
              </a:rPr>
              <a:t>What didn’t work?</a:t>
            </a:r>
          </a:p>
        </p:txBody>
      </p:sp>
      <p:sp>
        <p:nvSpPr>
          <p:cNvPr id="27" name="Oval 26">
            <a:extLst>
              <a:ext uri="{FF2B5EF4-FFF2-40B4-BE49-F238E27FC236}">
                <a16:creationId xmlns:a16="http://schemas.microsoft.com/office/drawing/2014/main" id="{E5488CE7-867A-EA1E-1071-570E72ED9E36}"/>
              </a:ext>
            </a:extLst>
          </p:cNvPr>
          <p:cNvSpPr/>
          <p:nvPr/>
        </p:nvSpPr>
        <p:spPr>
          <a:xfrm>
            <a:off x="2868256" y="5446430"/>
            <a:ext cx="1376819" cy="890759"/>
          </a:xfrm>
          <a:prstGeom prst="ellipse">
            <a:avLst/>
          </a:prstGeom>
          <a:solidFill>
            <a:srgbClr val="8AB1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85000"/>
                    <a:lumOff val="15000"/>
                  </a:schemeClr>
                </a:solidFill>
              </a:rPr>
              <a:t>Affirming new skills</a:t>
            </a:r>
          </a:p>
        </p:txBody>
      </p:sp>
      <p:sp>
        <p:nvSpPr>
          <p:cNvPr id="28" name="Oval 27">
            <a:extLst>
              <a:ext uri="{FF2B5EF4-FFF2-40B4-BE49-F238E27FC236}">
                <a16:creationId xmlns:a16="http://schemas.microsoft.com/office/drawing/2014/main" id="{41223CD1-B156-6F53-ADF0-680B1DE200C7}"/>
              </a:ext>
            </a:extLst>
          </p:cNvPr>
          <p:cNvSpPr/>
          <p:nvPr/>
        </p:nvSpPr>
        <p:spPr>
          <a:xfrm>
            <a:off x="404249" y="3505530"/>
            <a:ext cx="1376819" cy="890759"/>
          </a:xfrm>
          <a:prstGeom prst="ellipse">
            <a:avLst/>
          </a:prstGeom>
          <a:solidFill>
            <a:srgbClr val="8AB1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85000"/>
                    <a:lumOff val="15000"/>
                  </a:schemeClr>
                </a:solidFill>
              </a:rPr>
              <a:t>Log Chews etc</a:t>
            </a:r>
          </a:p>
        </p:txBody>
      </p:sp>
      <p:sp>
        <p:nvSpPr>
          <p:cNvPr id="29" name="Oval 28">
            <a:extLst>
              <a:ext uri="{FF2B5EF4-FFF2-40B4-BE49-F238E27FC236}">
                <a16:creationId xmlns:a16="http://schemas.microsoft.com/office/drawing/2014/main" id="{C9AF5D77-2BD0-358A-4186-AB6A3AB37362}"/>
              </a:ext>
            </a:extLst>
          </p:cNvPr>
          <p:cNvSpPr/>
          <p:nvPr/>
        </p:nvSpPr>
        <p:spPr>
          <a:xfrm>
            <a:off x="2440278" y="1788940"/>
            <a:ext cx="1376819" cy="890759"/>
          </a:xfrm>
          <a:prstGeom prst="ellipse">
            <a:avLst/>
          </a:prstGeom>
          <a:solidFill>
            <a:srgbClr val="8AB1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85000"/>
                    <a:lumOff val="15000"/>
                  </a:schemeClr>
                </a:solidFill>
              </a:rPr>
              <a:t>Reviewing</a:t>
            </a:r>
          </a:p>
        </p:txBody>
      </p:sp>
      <p:sp>
        <p:nvSpPr>
          <p:cNvPr id="31" name="Oval 30">
            <a:extLst>
              <a:ext uri="{FF2B5EF4-FFF2-40B4-BE49-F238E27FC236}">
                <a16:creationId xmlns:a16="http://schemas.microsoft.com/office/drawing/2014/main" id="{063EC64F-A264-0EF8-AAF7-9C53851F27E7}"/>
              </a:ext>
            </a:extLst>
          </p:cNvPr>
          <p:cNvSpPr/>
          <p:nvPr/>
        </p:nvSpPr>
        <p:spPr>
          <a:xfrm>
            <a:off x="453438" y="5762399"/>
            <a:ext cx="1498533" cy="916788"/>
          </a:xfrm>
          <a:prstGeom prst="ellipse">
            <a:avLst/>
          </a:prstGeom>
          <a:solidFill>
            <a:srgbClr val="8AB1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85000"/>
                    <a:lumOff val="15000"/>
                  </a:schemeClr>
                </a:solidFill>
              </a:rPr>
              <a:t>How would things be done differently?</a:t>
            </a:r>
          </a:p>
        </p:txBody>
      </p:sp>
      <p:sp>
        <p:nvSpPr>
          <p:cNvPr id="32" name="Oval 31">
            <a:extLst>
              <a:ext uri="{FF2B5EF4-FFF2-40B4-BE49-F238E27FC236}">
                <a16:creationId xmlns:a16="http://schemas.microsoft.com/office/drawing/2014/main" id="{E407F829-9E84-5E18-86EE-58F0E99EDDEC}"/>
              </a:ext>
            </a:extLst>
          </p:cNvPr>
          <p:cNvSpPr/>
          <p:nvPr/>
        </p:nvSpPr>
        <p:spPr>
          <a:xfrm>
            <a:off x="3835955" y="4188183"/>
            <a:ext cx="1376819" cy="890759"/>
          </a:xfrm>
          <a:prstGeom prst="ellipse">
            <a:avLst/>
          </a:prstGeom>
          <a:solidFill>
            <a:srgbClr val="8AB1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85000"/>
                    <a:lumOff val="15000"/>
                  </a:schemeClr>
                </a:solidFill>
              </a:rPr>
              <a:t>Awarding badges</a:t>
            </a:r>
          </a:p>
        </p:txBody>
      </p:sp>
      <p:sp>
        <p:nvSpPr>
          <p:cNvPr id="33" name="Oval 32">
            <a:extLst>
              <a:ext uri="{FF2B5EF4-FFF2-40B4-BE49-F238E27FC236}">
                <a16:creationId xmlns:a16="http://schemas.microsoft.com/office/drawing/2014/main" id="{44D50197-53C7-2728-D260-80CAF99D4046}"/>
              </a:ext>
            </a:extLst>
          </p:cNvPr>
          <p:cNvSpPr/>
          <p:nvPr/>
        </p:nvSpPr>
        <p:spPr>
          <a:xfrm>
            <a:off x="5797277" y="4114258"/>
            <a:ext cx="1376819" cy="890759"/>
          </a:xfrm>
          <a:prstGeom prst="ellipse">
            <a:avLst/>
          </a:prstGeom>
          <a:solidFill>
            <a:srgbClr val="8AB1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85000"/>
                    <a:lumOff val="15000"/>
                  </a:schemeClr>
                </a:solidFill>
              </a:rPr>
              <a:t>Personal achievement</a:t>
            </a:r>
          </a:p>
        </p:txBody>
      </p:sp>
      <p:sp>
        <p:nvSpPr>
          <p:cNvPr id="34" name="Oval 33">
            <a:extLst>
              <a:ext uri="{FF2B5EF4-FFF2-40B4-BE49-F238E27FC236}">
                <a16:creationId xmlns:a16="http://schemas.microsoft.com/office/drawing/2014/main" id="{321ABF0B-028B-3D8F-1ADA-16D0BBD625AD}"/>
              </a:ext>
            </a:extLst>
          </p:cNvPr>
          <p:cNvSpPr/>
          <p:nvPr/>
        </p:nvSpPr>
        <p:spPr>
          <a:xfrm>
            <a:off x="4432541" y="1625080"/>
            <a:ext cx="1376819" cy="890759"/>
          </a:xfrm>
          <a:prstGeom prst="ellipse">
            <a:avLst/>
          </a:prstGeom>
          <a:solidFill>
            <a:srgbClr val="8AB1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85000"/>
                    <a:lumOff val="15000"/>
                  </a:schemeClr>
                </a:solidFill>
              </a:rPr>
              <a:t>Looking back</a:t>
            </a:r>
          </a:p>
        </p:txBody>
      </p:sp>
      <p:sp>
        <p:nvSpPr>
          <p:cNvPr id="35" name="Oval 34">
            <a:extLst>
              <a:ext uri="{FF2B5EF4-FFF2-40B4-BE49-F238E27FC236}">
                <a16:creationId xmlns:a16="http://schemas.microsoft.com/office/drawing/2014/main" id="{3EEFE42B-0B75-4A16-9E82-198461A09863}"/>
              </a:ext>
            </a:extLst>
          </p:cNvPr>
          <p:cNvSpPr/>
          <p:nvPr/>
        </p:nvSpPr>
        <p:spPr>
          <a:xfrm>
            <a:off x="4202290" y="2792266"/>
            <a:ext cx="1376819" cy="890759"/>
          </a:xfrm>
          <a:prstGeom prst="ellipse">
            <a:avLst/>
          </a:prstGeom>
          <a:solidFill>
            <a:srgbClr val="8AB1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85000"/>
                    <a:lumOff val="15000"/>
                  </a:schemeClr>
                </a:solidFill>
              </a:rPr>
              <a:t>What worked well?</a:t>
            </a:r>
          </a:p>
        </p:txBody>
      </p:sp>
      <p:sp>
        <p:nvSpPr>
          <p:cNvPr id="36" name="Oval 35">
            <a:extLst>
              <a:ext uri="{FF2B5EF4-FFF2-40B4-BE49-F238E27FC236}">
                <a16:creationId xmlns:a16="http://schemas.microsoft.com/office/drawing/2014/main" id="{505F4B6C-D019-6B91-074D-03FCF7BBFAAF}"/>
              </a:ext>
            </a:extLst>
          </p:cNvPr>
          <p:cNvSpPr/>
          <p:nvPr/>
        </p:nvSpPr>
        <p:spPr>
          <a:xfrm>
            <a:off x="1642941" y="4474409"/>
            <a:ext cx="1376819" cy="890759"/>
          </a:xfrm>
          <a:prstGeom prst="ellipse">
            <a:avLst/>
          </a:prstGeom>
          <a:solidFill>
            <a:srgbClr val="8AB1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85000"/>
                    <a:lumOff val="15000"/>
                  </a:schemeClr>
                </a:solidFill>
              </a:rPr>
              <a:t>Celebrate successes</a:t>
            </a:r>
          </a:p>
        </p:txBody>
      </p:sp>
      <p:sp>
        <p:nvSpPr>
          <p:cNvPr id="37" name="Oval 36">
            <a:extLst>
              <a:ext uri="{FF2B5EF4-FFF2-40B4-BE49-F238E27FC236}">
                <a16:creationId xmlns:a16="http://schemas.microsoft.com/office/drawing/2014/main" id="{FD3A9B65-16CA-8BAF-6A64-040981A4C4D7}"/>
              </a:ext>
            </a:extLst>
          </p:cNvPr>
          <p:cNvSpPr/>
          <p:nvPr/>
        </p:nvSpPr>
        <p:spPr>
          <a:xfrm>
            <a:off x="4719181" y="5510175"/>
            <a:ext cx="1376819" cy="890759"/>
          </a:xfrm>
          <a:prstGeom prst="ellipse">
            <a:avLst/>
          </a:prstGeom>
          <a:solidFill>
            <a:srgbClr val="8AB1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85000"/>
                    <a:lumOff val="15000"/>
                  </a:schemeClr>
                </a:solidFill>
              </a:rPr>
              <a:t>What will we do next?</a:t>
            </a:r>
          </a:p>
        </p:txBody>
      </p:sp>
      <p:sp>
        <p:nvSpPr>
          <p:cNvPr id="38" name="Oval 37">
            <a:extLst>
              <a:ext uri="{FF2B5EF4-FFF2-40B4-BE49-F238E27FC236}">
                <a16:creationId xmlns:a16="http://schemas.microsoft.com/office/drawing/2014/main" id="{0657C9C4-D35D-5812-27CA-027E9F1A71F0}"/>
              </a:ext>
            </a:extLst>
          </p:cNvPr>
          <p:cNvSpPr/>
          <p:nvPr/>
        </p:nvSpPr>
        <p:spPr>
          <a:xfrm>
            <a:off x="5967890" y="2620429"/>
            <a:ext cx="1376819" cy="890759"/>
          </a:xfrm>
          <a:prstGeom prst="ellipse">
            <a:avLst/>
          </a:prstGeom>
          <a:solidFill>
            <a:schemeClr val="bg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8AB185"/>
                </a:solidFill>
              </a:rPr>
              <a:t>?</a:t>
            </a:r>
          </a:p>
        </p:txBody>
      </p:sp>
      <p:pic>
        <p:nvPicPr>
          <p:cNvPr id="7" name="Picture 6">
            <a:extLst>
              <a:ext uri="{FF2B5EF4-FFF2-40B4-BE49-F238E27FC236}">
                <a16:creationId xmlns:a16="http://schemas.microsoft.com/office/drawing/2014/main" id="{F580DC85-6794-3F2C-B733-974BFED9A6CB}"/>
              </a:ext>
            </a:extLst>
          </p:cNvPr>
          <p:cNvPicPr>
            <a:picLocks noChangeAspect="1"/>
          </p:cNvPicPr>
          <p:nvPr/>
        </p:nvPicPr>
        <p:blipFill rotWithShape="1">
          <a:blip r:embed="rId6">
            <a:alphaModFix/>
          </a:blip>
          <a:srcRect l="4808" t="11274" r="5001" b="11274"/>
          <a:stretch/>
        </p:blipFill>
        <p:spPr>
          <a:xfrm>
            <a:off x="7842538" y="2375740"/>
            <a:ext cx="4232945" cy="2186029"/>
          </a:xfrm>
          <a:prstGeom prst="rect">
            <a:avLst/>
          </a:prstGeom>
        </p:spPr>
      </p:pic>
      <p:pic>
        <p:nvPicPr>
          <p:cNvPr id="8" name="Picture 7">
            <a:extLst>
              <a:ext uri="{FF2B5EF4-FFF2-40B4-BE49-F238E27FC236}">
                <a16:creationId xmlns:a16="http://schemas.microsoft.com/office/drawing/2014/main" id="{FC3EFC5B-23E6-9AB3-FD58-302E95A91ED0}"/>
              </a:ext>
            </a:extLst>
          </p:cNvPr>
          <p:cNvPicPr>
            <a:picLocks noChangeAspect="1"/>
          </p:cNvPicPr>
          <p:nvPr/>
        </p:nvPicPr>
        <p:blipFill rotWithShape="1">
          <a:blip r:embed="rId7"/>
          <a:srcRect l="4853" t="11274" r="4853" b="11274"/>
          <a:stretch/>
        </p:blipFill>
        <p:spPr>
          <a:xfrm>
            <a:off x="7857333" y="2448813"/>
            <a:ext cx="4198069" cy="2112955"/>
          </a:xfrm>
          <a:prstGeom prst="rect">
            <a:avLst/>
          </a:prstGeom>
        </p:spPr>
      </p:pic>
      <p:pic>
        <p:nvPicPr>
          <p:cNvPr id="5" name="Picture 4">
            <a:extLst>
              <a:ext uri="{FF2B5EF4-FFF2-40B4-BE49-F238E27FC236}">
                <a16:creationId xmlns:a16="http://schemas.microsoft.com/office/drawing/2014/main" id="{2859516B-9F12-1218-12C0-45653198473D}"/>
              </a:ext>
            </a:extLst>
          </p:cNvPr>
          <p:cNvPicPr>
            <a:picLocks noChangeAspect="1"/>
          </p:cNvPicPr>
          <p:nvPr/>
        </p:nvPicPr>
        <p:blipFill rotWithShape="1">
          <a:blip r:embed="rId8"/>
          <a:srcRect l="5073" t="11274" r="4853" b="10327"/>
          <a:stretch/>
        </p:blipFill>
        <p:spPr>
          <a:xfrm>
            <a:off x="7842538" y="2375738"/>
            <a:ext cx="4286506" cy="2186029"/>
          </a:xfrm>
          <a:prstGeom prst="rect">
            <a:avLst/>
          </a:prstGeom>
        </p:spPr>
      </p:pic>
      <p:pic>
        <p:nvPicPr>
          <p:cNvPr id="6" name="Picture 5">
            <a:extLst>
              <a:ext uri="{FF2B5EF4-FFF2-40B4-BE49-F238E27FC236}">
                <a16:creationId xmlns:a16="http://schemas.microsoft.com/office/drawing/2014/main" id="{1653648A-5D03-5B5B-440C-BA2FD90AAA8D}"/>
              </a:ext>
            </a:extLst>
          </p:cNvPr>
          <p:cNvPicPr>
            <a:picLocks noChangeAspect="1"/>
          </p:cNvPicPr>
          <p:nvPr/>
        </p:nvPicPr>
        <p:blipFill rotWithShape="1">
          <a:blip r:embed="rId9"/>
          <a:srcRect l="5000" t="11979" r="5000" b="10074"/>
          <a:stretch/>
        </p:blipFill>
        <p:spPr>
          <a:xfrm>
            <a:off x="7842538" y="2375736"/>
            <a:ext cx="4267784" cy="2186029"/>
          </a:xfrm>
          <a:prstGeom prst="rect">
            <a:avLst/>
          </a:prstGeom>
        </p:spPr>
      </p:pic>
    </p:spTree>
    <p:extLst>
      <p:ext uri="{BB962C8B-B14F-4D97-AF65-F5344CB8AC3E}">
        <p14:creationId xmlns:p14="http://schemas.microsoft.com/office/powerpoint/2010/main" val="3570241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op view of a background splashed with colors">
            <a:extLst>
              <a:ext uri="{FF2B5EF4-FFF2-40B4-BE49-F238E27FC236}">
                <a16:creationId xmlns:a16="http://schemas.microsoft.com/office/drawing/2014/main" id="{A79ECA2C-3A33-41FE-3553-1456AE4A614C}"/>
              </a:ext>
            </a:extLst>
          </p:cNvPr>
          <p:cNvPicPr>
            <a:picLocks noChangeAspect="1"/>
          </p:cNvPicPr>
          <p:nvPr/>
        </p:nvPicPr>
        <p:blipFill rotWithShape="1">
          <a:blip r:embed="rId3">
            <a:alphaModFix/>
          </a:blip>
          <a:srcRect r="-1" b="1721"/>
          <a:stretch/>
        </p:blipFill>
        <p:spPr>
          <a:xfrm rot="5400000">
            <a:off x="7748666" y="2414666"/>
            <a:ext cx="6858000" cy="202867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8CFD5978-E593-1211-A686-718FC63962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2838" y="5791201"/>
            <a:ext cx="1781179" cy="922890"/>
          </a:xfrm>
          <a:prstGeom prst="rect">
            <a:avLst/>
          </a:prstGeom>
        </p:spPr>
      </p:pic>
      <p:pic>
        <p:nvPicPr>
          <p:cNvPr id="10" name="Picture 9">
            <a:extLst>
              <a:ext uri="{FF2B5EF4-FFF2-40B4-BE49-F238E27FC236}">
                <a16:creationId xmlns:a16="http://schemas.microsoft.com/office/drawing/2014/main" id="{6FB4109A-4E8A-0C54-A911-58B05F4CED0A}"/>
              </a:ext>
            </a:extLst>
          </p:cNvPr>
          <p:cNvPicPr>
            <a:picLocks noChangeAspect="1"/>
          </p:cNvPicPr>
          <p:nvPr/>
        </p:nvPicPr>
        <p:blipFill rotWithShape="1">
          <a:blip r:embed="rId5"/>
          <a:srcRect l="5041" t="11585" r="5083" b="9945"/>
          <a:stretch/>
        </p:blipFill>
        <p:spPr>
          <a:xfrm>
            <a:off x="217905" y="1592704"/>
            <a:ext cx="9720574" cy="4773853"/>
          </a:xfrm>
          <a:prstGeom prst="rect">
            <a:avLst/>
          </a:prstGeom>
        </p:spPr>
      </p:pic>
      <p:pic>
        <p:nvPicPr>
          <p:cNvPr id="11" name="Picture 10" descr="Logo&#10;&#10;Description automatically generated">
            <a:extLst>
              <a:ext uri="{FF2B5EF4-FFF2-40B4-BE49-F238E27FC236}">
                <a16:creationId xmlns:a16="http://schemas.microsoft.com/office/drawing/2014/main" id="{EF324561-13A4-D0E3-61FB-42BD23C367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925" y="128543"/>
            <a:ext cx="590550" cy="667322"/>
          </a:xfrm>
          <a:prstGeom prst="rect">
            <a:avLst/>
          </a:prstGeom>
        </p:spPr>
      </p:pic>
      <p:sp>
        <p:nvSpPr>
          <p:cNvPr id="12" name="Title 1">
            <a:extLst>
              <a:ext uri="{FF2B5EF4-FFF2-40B4-BE49-F238E27FC236}">
                <a16:creationId xmlns:a16="http://schemas.microsoft.com/office/drawing/2014/main" id="{9E8FBBEB-DB90-ED97-3E7A-5F69E6418EE4}"/>
              </a:ext>
            </a:extLst>
          </p:cNvPr>
          <p:cNvSpPr txBox="1">
            <a:spLocks/>
          </p:cNvSpPr>
          <p:nvPr/>
        </p:nvSpPr>
        <p:spPr>
          <a:xfrm>
            <a:off x="811537" y="217702"/>
            <a:ext cx="7685037" cy="38612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dirty="0"/>
              <a:t>Scouting Ireland Northern Province Conference 2023</a:t>
            </a:r>
          </a:p>
        </p:txBody>
      </p:sp>
      <p:sp>
        <p:nvSpPr>
          <p:cNvPr id="13" name="Title 1">
            <a:extLst>
              <a:ext uri="{FF2B5EF4-FFF2-40B4-BE49-F238E27FC236}">
                <a16:creationId xmlns:a16="http://schemas.microsoft.com/office/drawing/2014/main" id="{EAA27711-281C-3879-9551-EDD6CE5FD90F}"/>
              </a:ext>
            </a:extLst>
          </p:cNvPr>
          <p:cNvSpPr>
            <a:spLocks noGrp="1"/>
          </p:cNvSpPr>
          <p:nvPr>
            <p:ph type="title"/>
          </p:nvPr>
        </p:nvSpPr>
        <p:spPr>
          <a:xfrm>
            <a:off x="147364" y="627397"/>
            <a:ext cx="9791115" cy="773273"/>
          </a:xfrm>
        </p:spPr>
        <p:txBody>
          <a:bodyPr>
            <a:noAutofit/>
          </a:bodyPr>
          <a:lstStyle/>
          <a:p>
            <a:r>
              <a:rPr lang="en-GB" sz="3600" dirty="0"/>
              <a:t>The Lundy Model</a:t>
            </a:r>
            <a:r>
              <a:rPr lang="en-GB" sz="2000" dirty="0"/>
              <a:t>(QUB) </a:t>
            </a:r>
            <a:r>
              <a:rPr lang="en-GB" sz="3600" dirty="0"/>
              <a:t>&amp; Scouting Programme</a:t>
            </a:r>
          </a:p>
        </p:txBody>
      </p:sp>
    </p:spTree>
    <p:extLst>
      <p:ext uri="{BB962C8B-B14F-4D97-AF65-F5344CB8AC3E}">
        <p14:creationId xmlns:p14="http://schemas.microsoft.com/office/powerpoint/2010/main" val="2205444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88FB2-00A8-6694-990F-6C465B467F9E}"/>
              </a:ext>
            </a:extLst>
          </p:cNvPr>
          <p:cNvSpPr>
            <a:spLocks noGrp="1"/>
          </p:cNvSpPr>
          <p:nvPr>
            <p:ph type="title"/>
          </p:nvPr>
        </p:nvSpPr>
        <p:spPr>
          <a:xfrm>
            <a:off x="172296" y="610132"/>
            <a:ext cx="7685037" cy="773273"/>
          </a:xfrm>
        </p:spPr>
        <p:txBody>
          <a:bodyPr>
            <a:noAutofit/>
          </a:bodyPr>
          <a:lstStyle/>
          <a:p>
            <a:r>
              <a:rPr lang="en-GB" sz="3600" dirty="0"/>
              <a:t>Youth Team Model</a:t>
            </a:r>
          </a:p>
        </p:txBody>
      </p:sp>
      <p:pic>
        <p:nvPicPr>
          <p:cNvPr id="4" name="Picture 3" descr="Top view of a background splashed with colors">
            <a:extLst>
              <a:ext uri="{FF2B5EF4-FFF2-40B4-BE49-F238E27FC236}">
                <a16:creationId xmlns:a16="http://schemas.microsoft.com/office/drawing/2014/main" id="{29013553-1AF2-B92D-2608-B6AF3B830358}"/>
              </a:ext>
            </a:extLst>
          </p:cNvPr>
          <p:cNvPicPr>
            <a:picLocks noChangeAspect="1"/>
          </p:cNvPicPr>
          <p:nvPr/>
        </p:nvPicPr>
        <p:blipFill rotWithShape="1">
          <a:blip r:embed="rId3">
            <a:alphaModFix/>
          </a:blip>
          <a:srcRect r="-1" b="1721"/>
          <a:stretch/>
        </p:blipFill>
        <p:spPr>
          <a:xfrm rot="5400000">
            <a:off x="6506307" y="1172309"/>
            <a:ext cx="6858000" cy="4513385"/>
          </a:xfrm>
          <a:prstGeom prst="rect">
            <a:avLst/>
          </a:prstGeom>
        </p:spPr>
      </p:pic>
      <p:pic>
        <p:nvPicPr>
          <p:cNvPr id="12" name="Picture 11" descr="Logo&#10;&#10;Description automatically generated">
            <a:extLst>
              <a:ext uri="{FF2B5EF4-FFF2-40B4-BE49-F238E27FC236}">
                <a16:creationId xmlns:a16="http://schemas.microsoft.com/office/drawing/2014/main" id="{A9205C21-3117-109A-8C77-4EAB10ACDF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925" y="128543"/>
            <a:ext cx="590550" cy="667322"/>
          </a:xfrm>
          <a:prstGeom prst="rect">
            <a:avLst/>
          </a:prstGeom>
        </p:spPr>
      </p:pic>
      <p:sp>
        <p:nvSpPr>
          <p:cNvPr id="14" name="Title 1">
            <a:extLst>
              <a:ext uri="{FF2B5EF4-FFF2-40B4-BE49-F238E27FC236}">
                <a16:creationId xmlns:a16="http://schemas.microsoft.com/office/drawing/2014/main" id="{76962C49-DCA0-7DD8-AF85-14C10E892FA9}"/>
              </a:ext>
            </a:extLst>
          </p:cNvPr>
          <p:cNvSpPr txBox="1">
            <a:spLocks/>
          </p:cNvSpPr>
          <p:nvPr/>
        </p:nvSpPr>
        <p:spPr>
          <a:xfrm>
            <a:off x="811537" y="217702"/>
            <a:ext cx="7685037" cy="38612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dirty="0"/>
              <a:t>Scouting Ireland Northern Province Conference 2023</a:t>
            </a:r>
          </a:p>
        </p:txBody>
      </p:sp>
      <p:pic>
        <p:nvPicPr>
          <p:cNvPr id="15" name="Picture 14" descr="A picture containing text&#10;&#10;Description automatically generated">
            <a:extLst>
              <a:ext uri="{FF2B5EF4-FFF2-40B4-BE49-F238E27FC236}">
                <a16:creationId xmlns:a16="http://schemas.microsoft.com/office/drawing/2014/main" id="{3D9BE60B-0E9A-D65C-DAD1-08683A5737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2838" y="5791201"/>
            <a:ext cx="1781179" cy="922890"/>
          </a:xfrm>
          <a:prstGeom prst="rect">
            <a:avLst/>
          </a:prstGeom>
        </p:spPr>
      </p:pic>
      <p:sp>
        <p:nvSpPr>
          <p:cNvPr id="11" name="Title 1">
            <a:extLst>
              <a:ext uri="{FF2B5EF4-FFF2-40B4-BE49-F238E27FC236}">
                <a16:creationId xmlns:a16="http://schemas.microsoft.com/office/drawing/2014/main" id="{9369DB22-CC3D-5278-E179-30A75791840A}"/>
              </a:ext>
            </a:extLst>
          </p:cNvPr>
          <p:cNvSpPr txBox="1">
            <a:spLocks/>
          </p:cNvSpPr>
          <p:nvPr/>
        </p:nvSpPr>
        <p:spPr>
          <a:xfrm>
            <a:off x="1054556" y="5698746"/>
            <a:ext cx="5365197" cy="386129"/>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400" i="1" dirty="0"/>
          </a:p>
        </p:txBody>
      </p:sp>
      <p:sp>
        <p:nvSpPr>
          <p:cNvPr id="10" name="Content Placeholder 8">
            <a:extLst>
              <a:ext uri="{FF2B5EF4-FFF2-40B4-BE49-F238E27FC236}">
                <a16:creationId xmlns:a16="http://schemas.microsoft.com/office/drawing/2014/main" id="{F3A348FA-4230-10B9-58B8-4D2CD06B9007}"/>
              </a:ext>
            </a:extLst>
          </p:cNvPr>
          <p:cNvSpPr>
            <a:spLocks noGrp="1"/>
          </p:cNvSpPr>
          <p:nvPr>
            <p:ph idx="1"/>
          </p:nvPr>
        </p:nvSpPr>
        <p:spPr>
          <a:xfrm>
            <a:off x="228616" y="1652280"/>
            <a:ext cx="7374819" cy="4988018"/>
          </a:xfrm>
        </p:spPr>
        <p:txBody>
          <a:bodyPr>
            <a:normAutofit/>
          </a:bodyPr>
          <a:lstStyle/>
          <a:p>
            <a:pPr marL="0" indent="0">
              <a:buNone/>
            </a:pPr>
            <a:endParaRPr lang="en-GB" dirty="0"/>
          </a:p>
          <a:p>
            <a:pPr marL="0" indent="0">
              <a:buNone/>
            </a:pPr>
            <a:endParaRPr lang="en-GB" dirty="0"/>
          </a:p>
          <a:p>
            <a:endParaRPr lang="en-GB" dirty="0"/>
          </a:p>
        </p:txBody>
      </p:sp>
      <p:sp>
        <p:nvSpPr>
          <p:cNvPr id="13" name="Content Placeholder 8">
            <a:extLst>
              <a:ext uri="{FF2B5EF4-FFF2-40B4-BE49-F238E27FC236}">
                <a16:creationId xmlns:a16="http://schemas.microsoft.com/office/drawing/2014/main" id="{5761F636-B256-F872-28A0-A948E10AAAF8}"/>
              </a:ext>
            </a:extLst>
          </p:cNvPr>
          <p:cNvSpPr txBox="1">
            <a:spLocks/>
          </p:cNvSpPr>
          <p:nvPr/>
        </p:nvSpPr>
        <p:spPr>
          <a:xfrm>
            <a:off x="208535" y="1339824"/>
            <a:ext cx="7374819" cy="49880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dirty="0"/>
              <a:t>An objective of the Programme Lead and </a:t>
            </a:r>
            <a:r>
              <a:rPr lang="en-GB" dirty="0" err="1"/>
              <a:t>ProgrammeTeam</a:t>
            </a:r>
            <a:r>
              <a:rPr lang="en-GB" dirty="0"/>
              <a:t> has been to look at the role and actions of Scouting in developing young people and giving them a voice.</a:t>
            </a:r>
          </a:p>
          <a:p>
            <a:pPr marL="0" indent="0" algn="just">
              <a:buFont typeface="Arial" panose="020B0604020202020204" pitchFamily="34" charset="0"/>
              <a:buNone/>
            </a:pPr>
            <a:endParaRPr lang="en-GB" dirty="0"/>
          </a:p>
          <a:p>
            <a:pPr marL="0" indent="0" algn="just">
              <a:buFont typeface="Arial" panose="020B0604020202020204" pitchFamily="34" charset="0"/>
              <a:buNone/>
            </a:pPr>
            <a:r>
              <a:rPr lang="en-GB" dirty="0"/>
              <a:t>In May 2022 a new ‘Northern Youth Team was established and guidance on developing ‘Group’ Youth Teams sent to all GLs.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The aim of these two things was:</a:t>
            </a:r>
          </a:p>
          <a:p>
            <a:r>
              <a:rPr lang="en-GB" dirty="0"/>
              <a:t>To provide a platform at provincial level for young people to review and shape their Scouting experience.</a:t>
            </a:r>
          </a:p>
          <a:p>
            <a:r>
              <a:rPr lang="en-GB" dirty="0"/>
              <a:t>To provide Groups with a new model to support capturing the voice of youth members.</a:t>
            </a:r>
          </a:p>
          <a:p>
            <a:endParaRPr lang="en-GB" dirty="0"/>
          </a:p>
        </p:txBody>
      </p:sp>
      <p:pic>
        <p:nvPicPr>
          <p:cNvPr id="18" name="Picture 17" descr="Shape, circle&#10;&#10;Description automatically generated">
            <a:extLst>
              <a:ext uri="{FF2B5EF4-FFF2-40B4-BE49-F238E27FC236}">
                <a16:creationId xmlns:a16="http://schemas.microsoft.com/office/drawing/2014/main" id="{ADB62746-9C61-8883-97A9-4B2C8C8E7B5D}"/>
              </a:ext>
            </a:extLst>
          </p:cNvPr>
          <p:cNvPicPr>
            <a:picLocks noChangeAspect="1"/>
          </p:cNvPicPr>
          <p:nvPr/>
        </p:nvPicPr>
        <p:blipFill>
          <a:blip r:embed="rId6">
            <a:alphaModFix amt="85000"/>
            <a:extLst>
              <a:ext uri="{28A0092B-C50C-407E-A947-70E740481C1C}">
                <a14:useLocalDpi xmlns:a14="http://schemas.microsoft.com/office/drawing/2010/main" val="0"/>
              </a:ext>
            </a:extLst>
          </a:blip>
          <a:stretch>
            <a:fillRect/>
          </a:stretch>
        </p:blipFill>
        <p:spPr>
          <a:xfrm>
            <a:off x="8260431" y="1652280"/>
            <a:ext cx="3349752" cy="3349752"/>
          </a:xfrm>
          <a:prstGeom prst="rect">
            <a:avLst/>
          </a:prstGeom>
        </p:spPr>
      </p:pic>
    </p:spTree>
    <p:extLst>
      <p:ext uri="{BB962C8B-B14F-4D97-AF65-F5344CB8AC3E}">
        <p14:creationId xmlns:p14="http://schemas.microsoft.com/office/powerpoint/2010/main" val="196518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animEffect transition="in" filter="barn(inVertical)">
                                      <p:cBhvr>
                                        <p:cTn id="7" dur="500"/>
                                        <p:tgtEl>
                                          <p:spTgt spid="13">
                                            <p:txEl>
                                              <p:pRg st="4" end="4"/>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3">
                                            <p:txEl>
                                              <p:pRg st="5" end="5"/>
                                            </p:txEl>
                                          </p:spTgt>
                                        </p:tgtEl>
                                        <p:attrNameLst>
                                          <p:attrName>style.visibility</p:attrName>
                                        </p:attrNameLst>
                                      </p:cBhvr>
                                      <p:to>
                                        <p:strVal val="visible"/>
                                      </p:to>
                                    </p:set>
                                    <p:animEffect transition="in" filter="barn(inVertical)">
                                      <p:cBhvr>
                                        <p:cTn id="10" dur="500"/>
                                        <p:tgtEl>
                                          <p:spTgt spid="13">
                                            <p:txEl>
                                              <p:pRg st="5" end="5"/>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3">
                                            <p:txEl>
                                              <p:pRg st="6" end="6"/>
                                            </p:txEl>
                                          </p:spTgt>
                                        </p:tgtEl>
                                        <p:attrNameLst>
                                          <p:attrName>style.visibility</p:attrName>
                                        </p:attrNameLst>
                                      </p:cBhvr>
                                      <p:to>
                                        <p:strVal val="visible"/>
                                      </p:to>
                                    </p:set>
                                    <p:animEffect transition="in" filter="barn(inVertical)">
                                      <p:cBhvr>
                                        <p:cTn id="13"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88FB2-00A8-6694-990F-6C465B467F9E}"/>
              </a:ext>
            </a:extLst>
          </p:cNvPr>
          <p:cNvSpPr>
            <a:spLocks noGrp="1"/>
          </p:cNvSpPr>
          <p:nvPr>
            <p:ph type="title"/>
          </p:nvPr>
        </p:nvSpPr>
        <p:spPr>
          <a:xfrm>
            <a:off x="172296" y="610132"/>
            <a:ext cx="7685037" cy="773273"/>
          </a:xfrm>
        </p:spPr>
        <p:txBody>
          <a:bodyPr>
            <a:noAutofit/>
          </a:bodyPr>
          <a:lstStyle/>
          <a:p>
            <a:r>
              <a:rPr lang="en-GB" sz="3600" dirty="0"/>
              <a:t>Youth Team Model</a:t>
            </a:r>
          </a:p>
        </p:txBody>
      </p:sp>
      <p:pic>
        <p:nvPicPr>
          <p:cNvPr id="4" name="Picture 3" descr="Top view of a background splashed with colors">
            <a:extLst>
              <a:ext uri="{FF2B5EF4-FFF2-40B4-BE49-F238E27FC236}">
                <a16:creationId xmlns:a16="http://schemas.microsoft.com/office/drawing/2014/main" id="{29013553-1AF2-B92D-2608-B6AF3B830358}"/>
              </a:ext>
            </a:extLst>
          </p:cNvPr>
          <p:cNvPicPr>
            <a:picLocks noChangeAspect="1"/>
          </p:cNvPicPr>
          <p:nvPr/>
        </p:nvPicPr>
        <p:blipFill rotWithShape="1">
          <a:blip r:embed="rId3">
            <a:alphaModFix/>
          </a:blip>
          <a:srcRect r="-1" b="1721"/>
          <a:stretch/>
        </p:blipFill>
        <p:spPr>
          <a:xfrm rot="5400000">
            <a:off x="6506307" y="1172309"/>
            <a:ext cx="6858000" cy="4513385"/>
          </a:xfrm>
          <a:prstGeom prst="rect">
            <a:avLst/>
          </a:prstGeom>
        </p:spPr>
      </p:pic>
      <p:pic>
        <p:nvPicPr>
          <p:cNvPr id="12" name="Picture 11" descr="Logo&#10;&#10;Description automatically generated">
            <a:extLst>
              <a:ext uri="{FF2B5EF4-FFF2-40B4-BE49-F238E27FC236}">
                <a16:creationId xmlns:a16="http://schemas.microsoft.com/office/drawing/2014/main" id="{A9205C21-3117-109A-8C77-4EAB10ACDF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925" y="128543"/>
            <a:ext cx="590550" cy="667322"/>
          </a:xfrm>
          <a:prstGeom prst="rect">
            <a:avLst/>
          </a:prstGeom>
        </p:spPr>
      </p:pic>
      <p:sp>
        <p:nvSpPr>
          <p:cNvPr id="14" name="Title 1">
            <a:extLst>
              <a:ext uri="{FF2B5EF4-FFF2-40B4-BE49-F238E27FC236}">
                <a16:creationId xmlns:a16="http://schemas.microsoft.com/office/drawing/2014/main" id="{76962C49-DCA0-7DD8-AF85-14C10E892FA9}"/>
              </a:ext>
            </a:extLst>
          </p:cNvPr>
          <p:cNvSpPr txBox="1">
            <a:spLocks/>
          </p:cNvSpPr>
          <p:nvPr/>
        </p:nvSpPr>
        <p:spPr>
          <a:xfrm>
            <a:off x="811537" y="217702"/>
            <a:ext cx="7685037" cy="38612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dirty="0"/>
              <a:t>Scouting Ireland Northern Province Conference 2023</a:t>
            </a:r>
          </a:p>
        </p:txBody>
      </p:sp>
      <p:pic>
        <p:nvPicPr>
          <p:cNvPr id="15" name="Picture 14" descr="A picture containing text&#10;&#10;Description automatically generated">
            <a:extLst>
              <a:ext uri="{FF2B5EF4-FFF2-40B4-BE49-F238E27FC236}">
                <a16:creationId xmlns:a16="http://schemas.microsoft.com/office/drawing/2014/main" id="{3D9BE60B-0E9A-D65C-DAD1-08683A5737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2838" y="5791201"/>
            <a:ext cx="1781179" cy="922890"/>
          </a:xfrm>
          <a:prstGeom prst="rect">
            <a:avLst/>
          </a:prstGeom>
        </p:spPr>
      </p:pic>
      <p:sp>
        <p:nvSpPr>
          <p:cNvPr id="11" name="Title 1">
            <a:extLst>
              <a:ext uri="{FF2B5EF4-FFF2-40B4-BE49-F238E27FC236}">
                <a16:creationId xmlns:a16="http://schemas.microsoft.com/office/drawing/2014/main" id="{9369DB22-CC3D-5278-E179-30A75791840A}"/>
              </a:ext>
            </a:extLst>
          </p:cNvPr>
          <p:cNvSpPr txBox="1">
            <a:spLocks/>
          </p:cNvSpPr>
          <p:nvPr/>
        </p:nvSpPr>
        <p:spPr>
          <a:xfrm>
            <a:off x="1054556" y="5698746"/>
            <a:ext cx="5365197" cy="386129"/>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400" i="1" dirty="0"/>
          </a:p>
        </p:txBody>
      </p:sp>
      <p:sp>
        <p:nvSpPr>
          <p:cNvPr id="10" name="Content Placeholder 8">
            <a:extLst>
              <a:ext uri="{FF2B5EF4-FFF2-40B4-BE49-F238E27FC236}">
                <a16:creationId xmlns:a16="http://schemas.microsoft.com/office/drawing/2014/main" id="{F3A348FA-4230-10B9-58B8-4D2CD06B9007}"/>
              </a:ext>
            </a:extLst>
          </p:cNvPr>
          <p:cNvSpPr>
            <a:spLocks noGrp="1"/>
          </p:cNvSpPr>
          <p:nvPr>
            <p:ph idx="1"/>
          </p:nvPr>
        </p:nvSpPr>
        <p:spPr>
          <a:xfrm>
            <a:off x="228616" y="1652280"/>
            <a:ext cx="7374819" cy="4988018"/>
          </a:xfrm>
        </p:spPr>
        <p:txBody>
          <a:bodyPr>
            <a:normAutofit/>
          </a:bodyPr>
          <a:lstStyle/>
          <a:p>
            <a:pPr marL="0" indent="0">
              <a:buNone/>
            </a:pPr>
            <a:endParaRPr lang="en-GB" dirty="0"/>
          </a:p>
          <a:p>
            <a:pPr marL="0" indent="0">
              <a:buNone/>
            </a:pPr>
            <a:endParaRPr lang="en-GB" dirty="0"/>
          </a:p>
          <a:p>
            <a:endParaRPr lang="en-GB" dirty="0"/>
          </a:p>
        </p:txBody>
      </p:sp>
      <p:pic>
        <p:nvPicPr>
          <p:cNvPr id="7" name="Picture 6">
            <a:extLst>
              <a:ext uri="{FF2B5EF4-FFF2-40B4-BE49-F238E27FC236}">
                <a16:creationId xmlns:a16="http://schemas.microsoft.com/office/drawing/2014/main" id="{F580DC85-6794-3F2C-B733-974BFED9A6CB}"/>
              </a:ext>
            </a:extLst>
          </p:cNvPr>
          <p:cNvPicPr>
            <a:picLocks noChangeAspect="1"/>
          </p:cNvPicPr>
          <p:nvPr/>
        </p:nvPicPr>
        <p:blipFill rotWithShape="1">
          <a:blip r:embed="rId6">
            <a:alphaModFix/>
          </a:blip>
          <a:srcRect l="4808" t="11274" r="5001" b="11274"/>
          <a:stretch/>
        </p:blipFill>
        <p:spPr>
          <a:xfrm>
            <a:off x="7842538" y="2375740"/>
            <a:ext cx="4232945" cy="2186029"/>
          </a:xfrm>
          <a:prstGeom prst="rect">
            <a:avLst/>
          </a:prstGeom>
        </p:spPr>
      </p:pic>
      <p:pic>
        <p:nvPicPr>
          <p:cNvPr id="8" name="Picture 7">
            <a:extLst>
              <a:ext uri="{FF2B5EF4-FFF2-40B4-BE49-F238E27FC236}">
                <a16:creationId xmlns:a16="http://schemas.microsoft.com/office/drawing/2014/main" id="{FC3EFC5B-23E6-9AB3-FD58-302E95A91ED0}"/>
              </a:ext>
            </a:extLst>
          </p:cNvPr>
          <p:cNvPicPr>
            <a:picLocks noChangeAspect="1"/>
          </p:cNvPicPr>
          <p:nvPr/>
        </p:nvPicPr>
        <p:blipFill rotWithShape="1">
          <a:blip r:embed="rId7"/>
          <a:srcRect l="4853" t="11274" r="4853" b="11274"/>
          <a:stretch/>
        </p:blipFill>
        <p:spPr>
          <a:xfrm>
            <a:off x="7857333" y="2448813"/>
            <a:ext cx="4198069" cy="2112955"/>
          </a:xfrm>
          <a:prstGeom prst="rect">
            <a:avLst/>
          </a:prstGeom>
        </p:spPr>
      </p:pic>
      <p:pic>
        <p:nvPicPr>
          <p:cNvPr id="5" name="Picture 4">
            <a:extLst>
              <a:ext uri="{FF2B5EF4-FFF2-40B4-BE49-F238E27FC236}">
                <a16:creationId xmlns:a16="http://schemas.microsoft.com/office/drawing/2014/main" id="{2859516B-9F12-1218-12C0-45653198473D}"/>
              </a:ext>
            </a:extLst>
          </p:cNvPr>
          <p:cNvPicPr>
            <a:picLocks noChangeAspect="1"/>
          </p:cNvPicPr>
          <p:nvPr/>
        </p:nvPicPr>
        <p:blipFill rotWithShape="1">
          <a:blip r:embed="rId8"/>
          <a:srcRect l="5073" t="11274" r="4853" b="10327"/>
          <a:stretch/>
        </p:blipFill>
        <p:spPr>
          <a:xfrm>
            <a:off x="7842538" y="2375738"/>
            <a:ext cx="4286506" cy="2186029"/>
          </a:xfrm>
          <a:prstGeom prst="rect">
            <a:avLst/>
          </a:prstGeom>
        </p:spPr>
      </p:pic>
      <p:pic>
        <p:nvPicPr>
          <p:cNvPr id="6" name="Picture 5">
            <a:extLst>
              <a:ext uri="{FF2B5EF4-FFF2-40B4-BE49-F238E27FC236}">
                <a16:creationId xmlns:a16="http://schemas.microsoft.com/office/drawing/2014/main" id="{1653648A-5D03-5B5B-440C-BA2FD90AAA8D}"/>
              </a:ext>
            </a:extLst>
          </p:cNvPr>
          <p:cNvPicPr>
            <a:picLocks noChangeAspect="1"/>
          </p:cNvPicPr>
          <p:nvPr/>
        </p:nvPicPr>
        <p:blipFill rotWithShape="1">
          <a:blip r:embed="rId9"/>
          <a:srcRect l="5000" t="11979" r="5000" b="10074"/>
          <a:stretch/>
        </p:blipFill>
        <p:spPr>
          <a:xfrm>
            <a:off x="7842538" y="2375736"/>
            <a:ext cx="4267784" cy="2186029"/>
          </a:xfrm>
          <a:prstGeom prst="rect">
            <a:avLst/>
          </a:prstGeom>
        </p:spPr>
      </p:pic>
      <p:pic>
        <p:nvPicPr>
          <p:cNvPr id="9" name="Picture 8">
            <a:extLst>
              <a:ext uri="{FF2B5EF4-FFF2-40B4-BE49-F238E27FC236}">
                <a16:creationId xmlns:a16="http://schemas.microsoft.com/office/drawing/2014/main" id="{35969079-C142-69BC-B27F-1EB901DC8C87}"/>
              </a:ext>
            </a:extLst>
          </p:cNvPr>
          <p:cNvPicPr>
            <a:picLocks noChangeAspect="1"/>
          </p:cNvPicPr>
          <p:nvPr/>
        </p:nvPicPr>
        <p:blipFill rotWithShape="1">
          <a:blip r:embed="rId10"/>
          <a:srcRect l="5984" t="11274" r="5082" b="11274"/>
          <a:stretch/>
        </p:blipFill>
        <p:spPr>
          <a:xfrm>
            <a:off x="7832400" y="2400771"/>
            <a:ext cx="4277922" cy="2160994"/>
          </a:xfrm>
          <a:prstGeom prst="rect">
            <a:avLst/>
          </a:prstGeom>
        </p:spPr>
      </p:pic>
      <p:sp>
        <p:nvSpPr>
          <p:cNvPr id="13" name="Content Placeholder 8">
            <a:extLst>
              <a:ext uri="{FF2B5EF4-FFF2-40B4-BE49-F238E27FC236}">
                <a16:creationId xmlns:a16="http://schemas.microsoft.com/office/drawing/2014/main" id="{5761F636-B256-F872-28A0-A948E10AAAF8}"/>
              </a:ext>
            </a:extLst>
          </p:cNvPr>
          <p:cNvSpPr txBox="1">
            <a:spLocks/>
          </p:cNvSpPr>
          <p:nvPr/>
        </p:nvSpPr>
        <p:spPr>
          <a:xfrm>
            <a:off x="221833" y="1546653"/>
            <a:ext cx="7374819" cy="498801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t>How a Youth Team works and what it does…</a:t>
            </a:r>
          </a:p>
          <a:p>
            <a:r>
              <a:rPr lang="en-GB" dirty="0"/>
              <a:t>Each Section nominates a rep  and these reps meet about 4 x per year</a:t>
            </a:r>
          </a:p>
          <a:p>
            <a:endParaRPr lang="en-GB" dirty="0"/>
          </a:p>
          <a:p>
            <a:r>
              <a:rPr lang="en-GB" dirty="0"/>
              <a:t>Reps talk about their Sections experiences &amp; plans and explore how as a Group they can do things collectively.</a:t>
            </a:r>
          </a:p>
          <a:p>
            <a:endParaRPr lang="en-GB" dirty="0"/>
          </a:p>
          <a:p>
            <a:r>
              <a:rPr lang="en-GB" dirty="0"/>
              <a:t>Scouters hear thoughts, listen to them and support plans brought forward.</a:t>
            </a:r>
          </a:p>
          <a:p>
            <a:endParaRPr lang="en-GB" dirty="0"/>
          </a:p>
          <a:p>
            <a:r>
              <a:rPr lang="en-GB" dirty="0"/>
              <a:t>Enables Scouters to reflect on the work they do and see how support they give grows young people.</a:t>
            </a:r>
          </a:p>
          <a:p>
            <a:endParaRPr lang="en-GB" dirty="0"/>
          </a:p>
          <a:p>
            <a:r>
              <a:rPr lang="en-GB" dirty="0"/>
              <a:t>Demonstrates how young people can have a say on what happens at higher levels.</a:t>
            </a:r>
          </a:p>
          <a:p>
            <a:endParaRPr lang="en-GB" dirty="0"/>
          </a:p>
        </p:txBody>
      </p:sp>
    </p:spTree>
    <p:extLst>
      <p:ext uri="{BB962C8B-B14F-4D97-AF65-F5344CB8AC3E}">
        <p14:creationId xmlns:p14="http://schemas.microsoft.com/office/powerpoint/2010/main" val="88470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barn(inVertical)">
                                      <p:cBhvr>
                                        <p:cTn id="7" dur="5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3" end="3"/>
                                            </p:txEl>
                                          </p:spTgt>
                                        </p:tgtEl>
                                        <p:attrNameLst>
                                          <p:attrName>style.visibility</p:attrName>
                                        </p:attrNameLst>
                                      </p:cBhvr>
                                      <p:to>
                                        <p:strVal val="visible"/>
                                      </p:to>
                                    </p:set>
                                    <p:animEffect transition="in" filter="barn(inVertical)">
                                      <p:cBhvr>
                                        <p:cTn id="12" dur="500"/>
                                        <p:tgtEl>
                                          <p:spTgt spid="1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animEffect transition="in" filter="barn(inVertical)">
                                      <p:cBhvr>
                                        <p:cTn id="17" dur="500"/>
                                        <p:tgtEl>
                                          <p:spTgt spid="1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7" end="7"/>
                                            </p:txEl>
                                          </p:spTgt>
                                        </p:tgtEl>
                                        <p:attrNameLst>
                                          <p:attrName>style.visibility</p:attrName>
                                        </p:attrNameLst>
                                      </p:cBhvr>
                                      <p:to>
                                        <p:strVal val="visible"/>
                                      </p:to>
                                    </p:set>
                                    <p:animEffect transition="in" filter="barn(inVertical)">
                                      <p:cBhvr>
                                        <p:cTn id="22" dur="500"/>
                                        <p:tgtEl>
                                          <p:spTgt spid="1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9" end="9"/>
                                            </p:txEl>
                                          </p:spTgt>
                                        </p:tgtEl>
                                        <p:attrNameLst>
                                          <p:attrName>style.visibility</p:attrName>
                                        </p:attrNameLst>
                                      </p:cBhvr>
                                      <p:to>
                                        <p:strVal val="visible"/>
                                      </p:to>
                                    </p:set>
                                    <p:animEffect transition="in" filter="barn(inVertical)">
                                      <p:cBhvr>
                                        <p:cTn id="27" dur="500"/>
                                        <p:tgtEl>
                                          <p:spTgt spid="1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88FB2-00A8-6694-990F-6C465B467F9E}"/>
              </a:ext>
            </a:extLst>
          </p:cNvPr>
          <p:cNvSpPr>
            <a:spLocks noGrp="1"/>
          </p:cNvSpPr>
          <p:nvPr>
            <p:ph type="title"/>
          </p:nvPr>
        </p:nvSpPr>
        <p:spPr>
          <a:xfrm>
            <a:off x="172296" y="610132"/>
            <a:ext cx="7685037" cy="773273"/>
          </a:xfrm>
        </p:spPr>
        <p:txBody>
          <a:bodyPr>
            <a:noAutofit/>
          </a:bodyPr>
          <a:lstStyle/>
          <a:p>
            <a:r>
              <a:rPr lang="en-GB" sz="3600" dirty="0"/>
              <a:t>Youth Team Model</a:t>
            </a:r>
          </a:p>
        </p:txBody>
      </p:sp>
      <p:pic>
        <p:nvPicPr>
          <p:cNvPr id="4" name="Picture 3" descr="Top view of a background splashed with colors">
            <a:extLst>
              <a:ext uri="{FF2B5EF4-FFF2-40B4-BE49-F238E27FC236}">
                <a16:creationId xmlns:a16="http://schemas.microsoft.com/office/drawing/2014/main" id="{29013553-1AF2-B92D-2608-B6AF3B830358}"/>
              </a:ext>
            </a:extLst>
          </p:cNvPr>
          <p:cNvPicPr>
            <a:picLocks noChangeAspect="1"/>
          </p:cNvPicPr>
          <p:nvPr/>
        </p:nvPicPr>
        <p:blipFill rotWithShape="1">
          <a:blip r:embed="rId3">
            <a:alphaModFix/>
          </a:blip>
          <a:srcRect r="-1" b="1721"/>
          <a:stretch/>
        </p:blipFill>
        <p:spPr>
          <a:xfrm rot="5400000">
            <a:off x="6506307" y="1172309"/>
            <a:ext cx="6858000" cy="4513385"/>
          </a:xfrm>
          <a:prstGeom prst="rect">
            <a:avLst/>
          </a:prstGeom>
        </p:spPr>
      </p:pic>
      <p:pic>
        <p:nvPicPr>
          <p:cNvPr id="12" name="Picture 11" descr="Logo&#10;&#10;Description automatically generated">
            <a:extLst>
              <a:ext uri="{FF2B5EF4-FFF2-40B4-BE49-F238E27FC236}">
                <a16:creationId xmlns:a16="http://schemas.microsoft.com/office/drawing/2014/main" id="{A9205C21-3117-109A-8C77-4EAB10ACDF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925" y="128543"/>
            <a:ext cx="590550" cy="667322"/>
          </a:xfrm>
          <a:prstGeom prst="rect">
            <a:avLst/>
          </a:prstGeom>
        </p:spPr>
      </p:pic>
      <p:sp>
        <p:nvSpPr>
          <p:cNvPr id="14" name="Title 1">
            <a:extLst>
              <a:ext uri="{FF2B5EF4-FFF2-40B4-BE49-F238E27FC236}">
                <a16:creationId xmlns:a16="http://schemas.microsoft.com/office/drawing/2014/main" id="{76962C49-DCA0-7DD8-AF85-14C10E892FA9}"/>
              </a:ext>
            </a:extLst>
          </p:cNvPr>
          <p:cNvSpPr txBox="1">
            <a:spLocks/>
          </p:cNvSpPr>
          <p:nvPr/>
        </p:nvSpPr>
        <p:spPr>
          <a:xfrm>
            <a:off x="811537" y="217702"/>
            <a:ext cx="7685037" cy="38612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dirty="0"/>
              <a:t>Scouting Ireland Northern Province Conference 2023</a:t>
            </a:r>
          </a:p>
        </p:txBody>
      </p:sp>
      <p:pic>
        <p:nvPicPr>
          <p:cNvPr id="15" name="Picture 14" descr="A picture containing text&#10;&#10;Description automatically generated">
            <a:extLst>
              <a:ext uri="{FF2B5EF4-FFF2-40B4-BE49-F238E27FC236}">
                <a16:creationId xmlns:a16="http://schemas.microsoft.com/office/drawing/2014/main" id="{3D9BE60B-0E9A-D65C-DAD1-08683A5737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2838" y="5791201"/>
            <a:ext cx="1781179" cy="922890"/>
          </a:xfrm>
          <a:prstGeom prst="rect">
            <a:avLst/>
          </a:prstGeom>
        </p:spPr>
      </p:pic>
      <p:sp>
        <p:nvSpPr>
          <p:cNvPr id="11" name="Title 1">
            <a:extLst>
              <a:ext uri="{FF2B5EF4-FFF2-40B4-BE49-F238E27FC236}">
                <a16:creationId xmlns:a16="http://schemas.microsoft.com/office/drawing/2014/main" id="{9369DB22-CC3D-5278-E179-30A75791840A}"/>
              </a:ext>
            </a:extLst>
          </p:cNvPr>
          <p:cNvSpPr txBox="1">
            <a:spLocks/>
          </p:cNvSpPr>
          <p:nvPr/>
        </p:nvSpPr>
        <p:spPr>
          <a:xfrm>
            <a:off x="1054556" y="5698746"/>
            <a:ext cx="5365197" cy="386129"/>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400" i="1" dirty="0"/>
          </a:p>
        </p:txBody>
      </p:sp>
      <p:sp>
        <p:nvSpPr>
          <p:cNvPr id="10" name="Content Placeholder 8">
            <a:extLst>
              <a:ext uri="{FF2B5EF4-FFF2-40B4-BE49-F238E27FC236}">
                <a16:creationId xmlns:a16="http://schemas.microsoft.com/office/drawing/2014/main" id="{F3A348FA-4230-10B9-58B8-4D2CD06B9007}"/>
              </a:ext>
            </a:extLst>
          </p:cNvPr>
          <p:cNvSpPr>
            <a:spLocks noGrp="1"/>
          </p:cNvSpPr>
          <p:nvPr>
            <p:ph idx="1"/>
          </p:nvPr>
        </p:nvSpPr>
        <p:spPr>
          <a:xfrm>
            <a:off x="228616" y="1652280"/>
            <a:ext cx="7374819" cy="4988018"/>
          </a:xfrm>
        </p:spPr>
        <p:txBody>
          <a:bodyPr>
            <a:normAutofit/>
          </a:bodyPr>
          <a:lstStyle/>
          <a:p>
            <a:pPr marL="0" indent="0">
              <a:buNone/>
            </a:pPr>
            <a:endParaRPr lang="en-GB" dirty="0"/>
          </a:p>
          <a:p>
            <a:pPr marL="0" indent="0">
              <a:buNone/>
            </a:pPr>
            <a:endParaRPr lang="en-GB" dirty="0"/>
          </a:p>
          <a:p>
            <a:endParaRPr lang="en-GB" dirty="0"/>
          </a:p>
        </p:txBody>
      </p:sp>
      <p:pic>
        <p:nvPicPr>
          <p:cNvPr id="7" name="Picture 6">
            <a:extLst>
              <a:ext uri="{FF2B5EF4-FFF2-40B4-BE49-F238E27FC236}">
                <a16:creationId xmlns:a16="http://schemas.microsoft.com/office/drawing/2014/main" id="{F580DC85-6794-3F2C-B733-974BFED9A6CB}"/>
              </a:ext>
            </a:extLst>
          </p:cNvPr>
          <p:cNvPicPr>
            <a:picLocks noChangeAspect="1"/>
          </p:cNvPicPr>
          <p:nvPr/>
        </p:nvPicPr>
        <p:blipFill rotWithShape="1">
          <a:blip r:embed="rId6">
            <a:alphaModFix/>
          </a:blip>
          <a:srcRect l="4808" t="11274" r="5001" b="11274"/>
          <a:stretch/>
        </p:blipFill>
        <p:spPr>
          <a:xfrm>
            <a:off x="7842538" y="2375740"/>
            <a:ext cx="4232945" cy="2186029"/>
          </a:xfrm>
          <a:prstGeom prst="rect">
            <a:avLst/>
          </a:prstGeom>
        </p:spPr>
      </p:pic>
      <p:pic>
        <p:nvPicPr>
          <p:cNvPr id="8" name="Picture 7">
            <a:extLst>
              <a:ext uri="{FF2B5EF4-FFF2-40B4-BE49-F238E27FC236}">
                <a16:creationId xmlns:a16="http://schemas.microsoft.com/office/drawing/2014/main" id="{FC3EFC5B-23E6-9AB3-FD58-302E95A91ED0}"/>
              </a:ext>
            </a:extLst>
          </p:cNvPr>
          <p:cNvPicPr>
            <a:picLocks noChangeAspect="1"/>
          </p:cNvPicPr>
          <p:nvPr/>
        </p:nvPicPr>
        <p:blipFill rotWithShape="1">
          <a:blip r:embed="rId7"/>
          <a:srcRect l="4853" t="11274" r="4853" b="11274"/>
          <a:stretch/>
        </p:blipFill>
        <p:spPr>
          <a:xfrm>
            <a:off x="7857333" y="2448813"/>
            <a:ext cx="4198069" cy="2112955"/>
          </a:xfrm>
          <a:prstGeom prst="rect">
            <a:avLst/>
          </a:prstGeom>
        </p:spPr>
      </p:pic>
      <p:pic>
        <p:nvPicPr>
          <p:cNvPr id="5" name="Picture 4">
            <a:extLst>
              <a:ext uri="{FF2B5EF4-FFF2-40B4-BE49-F238E27FC236}">
                <a16:creationId xmlns:a16="http://schemas.microsoft.com/office/drawing/2014/main" id="{2859516B-9F12-1218-12C0-45653198473D}"/>
              </a:ext>
            </a:extLst>
          </p:cNvPr>
          <p:cNvPicPr>
            <a:picLocks noChangeAspect="1"/>
          </p:cNvPicPr>
          <p:nvPr/>
        </p:nvPicPr>
        <p:blipFill rotWithShape="1">
          <a:blip r:embed="rId8"/>
          <a:srcRect l="5073" t="11274" r="4853" b="10327"/>
          <a:stretch/>
        </p:blipFill>
        <p:spPr>
          <a:xfrm>
            <a:off x="7842538" y="2375738"/>
            <a:ext cx="4286506" cy="2186029"/>
          </a:xfrm>
          <a:prstGeom prst="rect">
            <a:avLst/>
          </a:prstGeom>
        </p:spPr>
      </p:pic>
      <p:pic>
        <p:nvPicPr>
          <p:cNvPr id="6" name="Picture 5">
            <a:extLst>
              <a:ext uri="{FF2B5EF4-FFF2-40B4-BE49-F238E27FC236}">
                <a16:creationId xmlns:a16="http://schemas.microsoft.com/office/drawing/2014/main" id="{1653648A-5D03-5B5B-440C-BA2FD90AAA8D}"/>
              </a:ext>
            </a:extLst>
          </p:cNvPr>
          <p:cNvPicPr>
            <a:picLocks noChangeAspect="1"/>
          </p:cNvPicPr>
          <p:nvPr/>
        </p:nvPicPr>
        <p:blipFill rotWithShape="1">
          <a:blip r:embed="rId9"/>
          <a:srcRect l="5000" t="11979" r="5000" b="10074"/>
          <a:stretch/>
        </p:blipFill>
        <p:spPr>
          <a:xfrm>
            <a:off x="7842538" y="2375736"/>
            <a:ext cx="4267784" cy="2186029"/>
          </a:xfrm>
          <a:prstGeom prst="rect">
            <a:avLst/>
          </a:prstGeom>
        </p:spPr>
      </p:pic>
      <p:pic>
        <p:nvPicPr>
          <p:cNvPr id="9" name="Picture 8">
            <a:extLst>
              <a:ext uri="{FF2B5EF4-FFF2-40B4-BE49-F238E27FC236}">
                <a16:creationId xmlns:a16="http://schemas.microsoft.com/office/drawing/2014/main" id="{35969079-C142-69BC-B27F-1EB901DC8C87}"/>
              </a:ext>
            </a:extLst>
          </p:cNvPr>
          <p:cNvPicPr>
            <a:picLocks noChangeAspect="1"/>
          </p:cNvPicPr>
          <p:nvPr/>
        </p:nvPicPr>
        <p:blipFill rotWithShape="1">
          <a:blip r:embed="rId10"/>
          <a:srcRect l="5984" t="11274" r="5082" b="11274"/>
          <a:stretch/>
        </p:blipFill>
        <p:spPr>
          <a:xfrm>
            <a:off x="7832400" y="2400771"/>
            <a:ext cx="4277922" cy="2160994"/>
          </a:xfrm>
          <a:prstGeom prst="rect">
            <a:avLst/>
          </a:prstGeom>
        </p:spPr>
      </p:pic>
      <p:sp>
        <p:nvSpPr>
          <p:cNvPr id="13" name="Content Placeholder 8">
            <a:extLst>
              <a:ext uri="{FF2B5EF4-FFF2-40B4-BE49-F238E27FC236}">
                <a16:creationId xmlns:a16="http://schemas.microsoft.com/office/drawing/2014/main" id="{5761F636-B256-F872-28A0-A948E10AAAF8}"/>
              </a:ext>
            </a:extLst>
          </p:cNvPr>
          <p:cNvSpPr txBox="1">
            <a:spLocks/>
          </p:cNvSpPr>
          <p:nvPr/>
        </p:nvSpPr>
        <p:spPr>
          <a:xfrm>
            <a:off x="221833" y="1546653"/>
            <a:ext cx="7374819" cy="498801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t>Where to next…</a:t>
            </a:r>
          </a:p>
          <a:p>
            <a:r>
              <a:rPr lang="en-GB" dirty="0"/>
              <a:t>Groups can nominate Reps to sit on a County Youth Team.</a:t>
            </a:r>
          </a:p>
          <a:p>
            <a:endParaRPr lang="en-GB" dirty="0"/>
          </a:p>
          <a:p>
            <a:r>
              <a:rPr lang="en-GB" dirty="0"/>
              <a:t>Opportunities to meet with others from the County and look at collaborative activities.</a:t>
            </a:r>
          </a:p>
          <a:p>
            <a:endParaRPr lang="en-GB" dirty="0"/>
          </a:p>
          <a:p>
            <a:r>
              <a:rPr lang="en-GB" dirty="0"/>
              <a:t>Have a say in what Scouting looks like in the County…what’s working…what could be explored.</a:t>
            </a:r>
          </a:p>
          <a:p>
            <a:endParaRPr lang="en-GB" dirty="0"/>
          </a:p>
          <a:p>
            <a:r>
              <a:rPr lang="en-GB" dirty="0"/>
              <a:t>New skills in communication &amp; representing others will lead to rep roles on Provincial and or National Youth Rep teams.</a:t>
            </a:r>
          </a:p>
          <a:p>
            <a:endParaRPr lang="en-GB" dirty="0"/>
          </a:p>
          <a:p>
            <a:r>
              <a:rPr lang="en-GB" dirty="0"/>
              <a:t>The full realisation of Youth Led/ Empowerment within the organisation achieved.</a:t>
            </a:r>
          </a:p>
          <a:p>
            <a:endParaRPr lang="en-GB" dirty="0"/>
          </a:p>
        </p:txBody>
      </p:sp>
    </p:spTree>
    <p:extLst>
      <p:ext uri="{BB962C8B-B14F-4D97-AF65-F5344CB8AC3E}">
        <p14:creationId xmlns:p14="http://schemas.microsoft.com/office/powerpoint/2010/main" val="252223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barn(inVertical)">
                                      <p:cBhvr>
                                        <p:cTn id="7" dur="5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3" end="3"/>
                                            </p:txEl>
                                          </p:spTgt>
                                        </p:tgtEl>
                                        <p:attrNameLst>
                                          <p:attrName>style.visibility</p:attrName>
                                        </p:attrNameLst>
                                      </p:cBhvr>
                                      <p:to>
                                        <p:strVal val="visible"/>
                                      </p:to>
                                    </p:set>
                                    <p:animEffect transition="in" filter="barn(inVertical)">
                                      <p:cBhvr>
                                        <p:cTn id="12" dur="500"/>
                                        <p:tgtEl>
                                          <p:spTgt spid="1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animEffect transition="in" filter="barn(inVertical)">
                                      <p:cBhvr>
                                        <p:cTn id="17" dur="500"/>
                                        <p:tgtEl>
                                          <p:spTgt spid="1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7" end="7"/>
                                            </p:txEl>
                                          </p:spTgt>
                                        </p:tgtEl>
                                        <p:attrNameLst>
                                          <p:attrName>style.visibility</p:attrName>
                                        </p:attrNameLst>
                                      </p:cBhvr>
                                      <p:to>
                                        <p:strVal val="visible"/>
                                      </p:to>
                                    </p:set>
                                    <p:animEffect transition="in" filter="barn(inVertical)">
                                      <p:cBhvr>
                                        <p:cTn id="22" dur="500"/>
                                        <p:tgtEl>
                                          <p:spTgt spid="1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9" end="9"/>
                                            </p:txEl>
                                          </p:spTgt>
                                        </p:tgtEl>
                                        <p:attrNameLst>
                                          <p:attrName>style.visibility</p:attrName>
                                        </p:attrNameLst>
                                      </p:cBhvr>
                                      <p:to>
                                        <p:strVal val="visible"/>
                                      </p:to>
                                    </p:set>
                                    <p:animEffect transition="in" filter="barn(inVertical)">
                                      <p:cBhvr>
                                        <p:cTn id="27" dur="500"/>
                                        <p:tgtEl>
                                          <p:spTgt spid="1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88FB2-00A8-6694-990F-6C465B467F9E}"/>
              </a:ext>
            </a:extLst>
          </p:cNvPr>
          <p:cNvSpPr>
            <a:spLocks noGrp="1"/>
          </p:cNvSpPr>
          <p:nvPr>
            <p:ph type="title"/>
          </p:nvPr>
        </p:nvSpPr>
        <p:spPr>
          <a:xfrm>
            <a:off x="172296" y="610132"/>
            <a:ext cx="7685037" cy="773273"/>
          </a:xfrm>
        </p:spPr>
        <p:txBody>
          <a:bodyPr>
            <a:noAutofit/>
          </a:bodyPr>
          <a:lstStyle/>
          <a:p>
            <a:r>
              <a:rPr lang="en-GB" sz="3600" dirty="0"/>
              <a:t>Linking it all up</a:t>
            </a:r>
          </a:p>
        </p:txBody>
      </p:sp>
      <p:pic>
        <p:nvPicPr>
          <p:cNvPr id="4" name="Picture 3" descr="Top view of a background splashed with colors">
            <a:extLst>
              <a:ext uri="{FF2B5EF4-FFF2-40B4-BE49-F238E27FC236}">
                <a16:creationId xmlns:a16="http://schemas.microsoft.com/office/drawing/2014/main" id="{29013553-1AF2-B92D-2608-B6AF3B830358}"/>
              </a:ext>
            </a:extLst>
          </p:cNvPr>
          <p:cNvPicPr>
            <a:picLocks noChangeAspect="1"/>
          </p:cNvPicPr>
          <p:nvPr/>
        </p:nvPicPr>
        <p:blipFill rotWithShape="1">
          <a:blip r:embed="rId3">
            <a:alphaModFix/>
          </a:blip>
          <a:srcRect r="-1" b="1721"/>
          <a:stretch/>
        </p:blipFill>
        <p:spPr>
          <a:xfrm rot="5400000">
            <a:off x="6506307" y="1172309"/>
            <a:ext cx="6858000" cy="4513385"/>
          </a:xfrm>
          <a:prstGeom prst="rect">
            <a:avLst/>
          </a:prstGeom>
        </p:spPr>
      </p:pic>
      <p:pic>
        <p:nvPicPr>
          <p:cNvPr id="12" name="Picture 11" descr="Logo&#10;&#10;Description automatically generated">
            <a:extLst>
              <a:ext uri="{FF2B5EF4-FFF2-40B4-BE49-F238E27FC236}">
                <a16:creationId xmlns:a16="http://schemas.microsoft.com/office/drawing/2014/main" id="{A9205C21-3117-109A-8C77-4EAB10ACDF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925" y="128543"/>
            <a:ext cx="590550" cy="667322"/>
          </a:xfrm>
          <a:prstGeom prst="rect">
            <a:avLst/>
          </a:prstGeom>
        </p:spPr>
      </p:pic>
      <p:sp>
        <p:nvSpPr>
          <p:cNvPr id="14" name="Title 1">
            <a:extLst>
              <a:ext uri="{FF2B5EF4-FFF2-40B4-BE49-F238E27FC236}">
                <a16:creationId xmlns:a16="http://schemas.microsoft.com/office/drawing/2014/main" id="{76962C49-DCA0-7DD8-AF85-14C10E892FA9}"/>
              </a:ext>
            </a:extLst>
          </p:cNvPr>
          <p:cNvSpPr txBox="1">
            <a:spLocks/>
          </p:cNvSpPr>
          <p:nvPr/>
        </p:nvSpPr>
        <p:spPr>
          <a:xfrm>
            <a:off x="811537" y="217702"/>
            <a:ext cx="7685037" cy="38612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dirty="0"/>
              <a:t>Scouting Ireland Northern Province Conference 2023</a:t>
            </a:r>
          </a:p>
        </p:txBody>
      </p:sp>
      <p:pic>
        <p:nvPicPr>
          <p:cNvPr id="15" name="Picture 14" descr="A picture containing text&#10;&#10;Description automatically generated">
            <a:extLst>
              <a:ext uri="{FF2B5EF4-FFF2-40B4-BE49-F238E27FC236}">
                <a16:creationId xmlns:a16="http://schemas.microsoft.com/office/drawing/2014/main" id="{3D9BE60B-0E9A-D65C-DAD1-08683A5737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2838" y="5791201"/>
            <a:ext cx="1781179" cy="922890"/>
          </a:xfrm>
          <a:prstGeom prst="rect">
            <a:avLst/>
          </a:prstGeom>
        </p:spPr>
      </p:pic>
      <p:sp>
        <p:nvSpPr>
          <p:cNvPr id="11" name="Title 1">
            <a:extLst>
              <a:ext uri="{FF2B5EF4-FFF2-40B4-BE49-F238E27FC236}">
                <a16:creationId xmlns:a16="http://schemas.microsoft.com/office/drawing/2014/main" id="{9369DB22-CC3D-5278-E179-30A75791840A}"/>
              </a:ext>
            </a:extLst>
          </p:cNvPr>
          <p:cNvSpPr txBox="1">
            <a:spLocks/>
          </p:cNvSpPr>
          <p:nvPr/>
        </p:nvSpPr>
        <p:spPr>
          <a:xfrm>
            <a:off x="1054556" y="5698746"/>
            <a:ext cx="5365197" cy="386129"/>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400" i="1" dirty="0"/>
          </a:p>
        </p:txBody>
      </p:sp>
      <p:sp>
        <p:nvSpPr>
          <p:cNvPr id="10" name="Content Placeholder 8">
            <a:extLst>
              <a:ext uri="{FF2B5EF4-FFF2-40B4-BE49-F238E27FC236}">
                <a16:creationId xmlns:a16="http://schemas.microsoft.com/office/drawing/2014/main" id="{F3A348FA-4230-10B9-58B8-4D2CD06B9007}"/>
              </a:ext>
            </a:extLst>
          </p:cNvPr>
          <p:cNvSpPr>
            <a:spLocks noGrp="1"/>
          </p:cNvSpPr>
          <p:nvPr>
            <p:ph idx="1"/>
          </p:nvPr>
        </p:nvSpPr>
        <p:spPr>
          <a:xfrm>
            <a:off x="228616" y="1652280"/>
            <a:ext cx="7374819" cy="4988018"/>
          </a:xfrm>
        </p:spPr>
        <p:txBody>
          <a:bodyPr>
            <a:normAutofit/>
          </a:bodyPr>
          <a:lstStyle/>
          <a:p>
            <a:pPr marL="0" indent="0">
              <a:buNone/>
            </a:pPr>
            <a:endParaRPr lang="en-GB" dirty="0"/>
          </a:p>
          <a:p>
            <a:pPr marL="0" indent="0">
              <a:buNone/>
            </a:pPr>
            <a:endParaRPr lang="en-GB" dirty="0"/>
          </a:p>
          <a:p>
            <a:endParaRPr lang="en-GB" dirty="0"/>
          </a:p>
        </p:txBody>
      </p:sp>
      <p:pic>
        <p:nvPicPr>
          <p:cNvPr id="7" name="Picture 6">
            <a:extLst>
              <a:ext uri="{FF2B5EF4-FFF2-40B4-BE49-F238E27FC236}">
                <a16:creationId xmlns:a16="http://schemas.microsoft.com/office/drawing/2014/main" id="{F580DC85-6794-3F2C-B733-974BFED9A6CB}"/>
              </a:ext>
            </a:extLst>
          </p:cNvPr>
          <p:cNvPicPr>
            <a:picLocks noChangeAspect="1"/>
          </p:cNvPicPr>
          <p:nvPr/>
        </p:nvPicPr>
        <p:blipFill rotWithShape="1">
          <a:blip r:embed="rId6">
            <a:alphaModFix/>
          </a:blip>
          <a:srcRect l="4808" t="11274" r="5001" b="11274"/>
          <a:stretch/>
        </p:blipFill>
        <p:spPr>
          <a:xfrm>
            <a:off x="7842538" y="2375740"/>
            <a:ext cx="4232945" cy="2186029"/>
          </a:xfrm>
          <a:prstGeom prst="rect">
            <a:avLst/>
          </a:prstGeom>
        </p:spPr>
      </p:pic>
      <p:pic>
        <p:nvPicPr>
          <p:cNvPr id="8" name="Picture 7">
            <a:extLst>
              <a:ext uri="{FF2B5EF4-FFF2-40B4-BE49-F238E27FC236}">
                <a16:creationId xmlns:a16="http://schemas.microsoft.com/office/drawing/2014/main" id="{FC3EFC5B-23E6-9AB3-FD58-302E95A91ED0}"/>
              </a:ext>
            </a:extLst>
          </p:cNvPr>
          <p:cNvPicPr>
            <a:picLocks noChangeAspect="1"/>
          </p:cNvPicPr>
          <p:nvPr/>
        </p:nvPicPr>
        <p:blipFill rotWithShape="1">
          <a:blip r:embed="rId7"/>
          <a:srcRect l="4853" t="11274" r="4853" b="11274"/>
          <a:stretch/>
        </p:blipFill>
        <p:spPr>
          <a:xfrm>
            <a:off x="7857333" y="2448813"/>
            <a:ext cx="4198069" cy="2112955"/>
          </a:xfrm>
          <a:prstGeom prst="rect">
            <a:avLst/>
          </a:prstGeom>
        </p:spPr>
      </p:pic>
      <p:pic>
        <p:nvPicPr>
          <p:cNvPr id="5" name="Picture 4">
            <a:extLst>
              <a:ext uri="{FF2B5EF4-FFF2-40B4-BE49-F238E27FC236}">
                <a16:creationId xmlns:a16="http://schemas.microsoft.com/office/drawing/2014/main" id="{2859516B-9F12-1218-12C0-45653198473D}"/>
              </a:ext>
            </a:extLst>
          </p:cNvPr>
          <p:cNvPicPr>
            <a:picLocks noChangeAspect="1"/>
          </p:cNvPicPr>
          <p:nvPr/>
        </p:nvPicPr>
        <p:blipFill rotWithShape="1">
          <a:blip r:embed="rId8"/>
          <a:srcRect l="5073" t="11274" r="4853" b="10327"/>
          <a:stretch/>
        </p:blipFill>
        <p:spPr>
          <a:xfrm>
            <a:off x="7842538" y="2375738"/>
            <a:ext cx="4286506" cy="2186029"/>
          </a:xfrm>
          <a:prstGeom prst="rect">
            <a:avLst/>
          </a:prstGeom>
        </p:spPr>
      </p:pic>
      <p:pic>
        <p:nvPicPr>
          <p:cNvPr id="6" name="Picture 5">
            <a:extLst>
              <a:ext uri="{FF2B5EF4-FFF2-40B4-BE49-F238E27FC236}">
                <a16:creationId xmlns:a16="http://schemas.microsoft.com/office/drawing/2014/main" id="{1653648A-5D03-5B5B-440C-BA2FD90AAA8D}"/>
              </a:ext>
            </a:extLst>
          </p:cNvPr>
          <p:cNvPicPr>
            <a:picLocks noChangeAspect="1"/>
          </p:cNvPicPr>
          <p:nvPr/>
        </p:nvPicPr>
        <p:blipFill rotWithShape="1">
          <a:blip r:embed="rId9"/>
          <a:srcRect l="5000" t="11979" r="5000" b="10074"/>
          <a:stretch/>
        </p:blipFill>
        <p:spPr>
          <a:xfrm>
            <a:off x="7842538" y="2375736"/>
            <a:ext cx="4267784" cy="2186029"/>
          </a:xfrm>
          <a:prstGeom prst="rect">
            <a:avLst/>
          </a:prstGeom>
        </p:spPr>
      </p:pic>
      <p:pic>
        <p:nvPicPr>
          <p:cNvPr id="9" name="Picture 8">
            <a:extLst>
              <a:ext uri="{FF2B5EF4-FFF2-40B4-BE49-F238E27FC236}">
                <a16:creationId xmlns:a16="http://schemas.microsoft.com/office/drawing/2014/main" id="{35969079-C142-69BC-B27F-1EB901DC8C87}"/>
              </a:ext>
            </a:extLst>
          </p:cNvPr>
          <p:cNvPicPr>
            <a:picLocks noChangeAspect="1"/>
          </p:cNvPicPr>
          <p:nvPr/>
        </p:nvPicPr>
        <p:blipFill rotWithShape="1">
          <a:blip r:embed="rId10"/>
          <a:srcRect l="5984" t="11274" r="5082" b="11274"/>
          <a:stretch/>
        </p:blipFill>
        <p:spPr>
          <a:xfrm>
            <a:off x="7832400" y="2400771"/>
            <a:ext cx="4277922" cy="2160994"/>
          </a:xfrm>
          <a:prstGeom prst="rect">
            <a:avLst/>
          </a:prstGeom>
        </p:spPr>
      </p:pic>
      <p:sp>
        <p:nvSpPr>
          <p:cNvPr id="13" name="Content Placeholder 8">
            <a:extLst>
              <a:ext uri="{FF2B5EF4-FFF2-40B4-BE49-F238E27FC236}">
                <a16:creationId xmlns:a16="http://schemas.microsoft.com/office/drawing/2014/main" id="{5761F636-B256-F872-28A0-A948E10AAAF8}"/>
              </a:ext>
            </a:extLst>
          </p:cNvPr>
          <p:cNvSpPr txBox="1">
            <a:spLocks/>
          </p:cNvSpPr>
          <p:nvPr/>
        </p:nvSpPr>
        <p:spPr>
          <a:xfrm>
            <a:off x="221833" y="1546653"/>
            <a:ext cx="7374819" cy="49880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Growing and empowering young people is something that we are all doing in every meeting, activity or adventure we have.</a:t>
            </a:r>
          </a:p>
          <a:p>
            <a:pPr marL="0" indent="0">
              <a:buNone/>
            </a:pPr>
            <a:endParaRPr lang="en-GB" dirty="0"/>
          </a:p>
          <a:p>
            <a:pPr marL="0" indent="0">
              <a:buNone/>
            </a:pPr>
            <a:r>
              <a:rPr lang="en-GB" dirty="0"/>
              <a:t>Running Log Chews, Sixer Councils etc or just ‘asking’ the opinion of our youth members  leads to ‘empowering’ young people.</a:t>
            </a:r>
          </a:p>
          <a:p>
            <a:pPr marL="0" indent="0">
              <a:buNone/>
            </a:pPr>
            <a:endParaRPr lang="en-GB" dirty="0"/>
          </a:p>
          <a:p>
            <a:pPr marL="0" indent="0">
              <a:buNone/>
            </a:pPr>
            <a:r>
              <a:rPr lang="en-GB" dirty="0"/>
              <a:t>We develop the skills and knowledge needed to take control and make decisions.</a:t>
            </a:r>
          </a:p>
          <a:p>
            <a:pPr marL="0" indent="0">
              <a:buNone/>
            </a:pPr>
            <a:endParaRPr lang="en-GB" dirty="0"/>
          </a:p>
          <a:p>
            <a:pPr marL="0" indent="0">
              <a:buNone/>
            </a:pPr>
            <a:r>
              <a:rPr lang="en-GB" dirty="0"/>
              <a:t>Over all we ensure that young people have space to have a say and do what it is that they want to do.</a:t>
            </a:r>
          </a:p>
          <a:p>
            <a:pPr marL="0" indent="0">
              <a:buNone/>
            </a:pPr>
            <a:endParaRPr lang="en-GB" dirty="0"/>
          </a:p>
          <a:p>
            <a:pPr marL="0" indent="0">
              <a:buNone/>
            </a:pPr>
            <a:r>
              <a:rPr lang="en-GB" dirty="0"/>
              <a:t>This is Scouting…this is empowerment</a:t>
            </a:r>
          </a:p>
          <a:p>
            <a:endParaRPr lang="en-GB" dirty="0"/>
          </a:p>
        </p:txBody>
      </p:sp>
      <p:pic>
        <p:nvPicPr>
          <p:cNvPr id="16" name="Picture 15">
            <a:extLst>
              <a:ext uri="{FF2B5EF4-FFF2-40B4-BE49-F238E27FC236}">
                <a16:creationId xmlns:a16="http://schemas.microsoft.com/office/drawing/2014/main" id="{DFAED544-4397-690C-4FD6-E7565753A852}"/>
              </a:ext>
            </a:extLst>
          </p:cNvPr>
          <p:cNvPicPr>
            <a:picLocks noChangeAspect="1"/>
          </p:cNvPicPr>
          <p:nvPr/>
        </p:nvPicPr>
        <p:blipFill rotWithShape="1">
          <a:blip r:embed="rId11"/>
          <a:srcRect l="5000" t="11185" r="5089" b="10159"/>
          <a:stretch/>
        </p:blipFill>
        <p:spPr>
          <a:xfrm>
            <a:off x="7848255" y="2375732"/>
            <a:ext cx="4207147" cy="2186030"/>
          </a:xfrm>
          <a:prstGeom prst="rect">
            <a:avLst/>
          </a:prstGeom>
        </p:spPr>
      </p:pic>
    </p:spTree>
    <p:extLst>
      <p:ext uri="{BB962C8B-B14F-4D97-AF65-F5344CB8AC3E}">
        <p14:creationId xmlns:p14="http://schemas.microsoft.com/office/powerpoint/2010/main" val="1428950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88FB2-00A8-6694-990F-6C465B467F9E}"/>
              </a:ext>
            </a:extLst>
          </p:cNvPr>
          <p:cNvSpPr>
            <a:spLocks noGrp="1"/>
          </p:cNvSpPr>
          <p:nvPr>
            <p:ph type="title"/>
          </p:nvPr>
        </p:nvSpPr>
        <p:spPr>
          <a:xfrm>
            <a:off x="172296" y="831910"/>
            <a:ext cx="7685037" cy="773273"/>
          </a:xfrm>
        </p:spPr>
        <p:txBody>
          <a:bodyPr>
            <a:noAutofit/>
          </a:bodyPr>
          <a:lstStyle/>
          <a:p>
            <a:r>
              <a:rPr lang="en-GB" sz="3600" dirty="0"/>
              <a:t>Thank you all…</a:t>
            </a:r>
          </a:p>
        </p:txBody>
      </p:sp>
      <p:pic>
        <p:nvPicPr>
          <p:cNvPr id="4" name="Picture 3" descr="Top view of a background splashed with colors">
            <a:extLst>
              <a:ext uri="{FF2B5EF4-FFF2-40B4-BE49-F238E27FC236}">
                <a16:creationId xmlns:a16="http://schemas.microsoft.com/office/drawing/2014/main" id="{29013553-1AF2-B92D-2608-B6AF3B830358}"/>
              </a:ext>
            </a:extLst>
          </p:cNvPr>
          <p:cNvPicPr>
            <a:picLocks noChangeAspect="1"/>
          </p:cNvPicPr>
          <p:nvPr/>
        </p:nvPicPr>
        <p:blipFill rotWithShape="1">
          <a:blip r:embed="rId3">
            <a:alphaModFix/>
          </a:blip>
          <a:srcRect r="-1" b="1721"/>
          <a:stretch/>
        </p:blipFill>
        <p:spPr>
          <a:xfrm rot="5400000">
            <a:off x="6506307" y="1172309"/>
            <a:ext cx="6858000" cy="4513385"/>
          </a:xfrm>
          <a:prstGeom prst="rect">
            <a:avLst/>
          </a:prstGeom>
        </p:spPr>
      </p:pic>
      <p:pic>
        <p:nvPicPr>
          <p:cNvPr id="12" name="Picture 11" descr="Logo&#10;&#10;Description automatically generated">
            <a:extLst>
              <a:ext uri="{FF2B5EF4-FFF2-40B4-BE49-F238E27FC236}">
                <a16:creationId xmlns:a16="http://schemas.microsoft.com/office/drawing/2014/main" id="{A9205C21-3117-109A-8C77-4EAB10ACDF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925" y="128543"/>
            <a:ext cx="590550" cy="667322"/>
          </a:xfrm>
          <a:prstGeom prst="rect">
            <a:avLst/>
          </a:prstGeom>
        </p:spPr>
      </p:pic>
      <p:sp>
        <p:nvSpPr>
          <p:cNvPr id="14" name="Title 1">
            <a:extLst>
              <a:ext uri="{FF2B5EF4-FFF2-40B4-BE49-F238E27FC236}">
                <a16:creationId xmlns:a16="http://schemas.microsoft.com/office/drawing/2014/main" id="{76962C49-DCA0-7DD8-AF85-14C10E892FA9}"/>
              </a:ext>
            </a:extLst>
          </p:cNvPr>
          <p:cNvSpPr txBox="1">
            <a:spLocks/>
          </p:cNvSpPr>
          <p:nvPr/>
        </p:nvSpPr>
        <p:spPr>
          <a:xfrm>
            <a:off x="811537" y="217702"/>
            <a:ext cx="7685037" cy="38612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dirty="0"/>
              <a:t>Scouting Ireland Northern Province Conference 2023</a:t>
            </a:r>
          </a:p>
        </p:txBody>
      </p:sp>
      <p:pic>
        <p:nvPicPr>
          <p:cNvPr id="15" name="Picture 14" descr="A picture containing text&#10;&#10;Description automatically generated">
            <a:extLst>
              <a:ext uri="{FF2B5EF4-FFF2-40B4-BE49-F238E27FC236}">
                <a16:creationId xmlns:a16="http://schemas.microsoft.com/office/drawing/2014/main" id="{3D9BE60B-0E9A-D65C-DAD1-08683A5737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2838" y="5791201"/>
            <a:ext cx="1781179" cy="922890"/>
          </a:xfrm>
          <a:prstGeom prst="rect">
            <a:avLst/>
          </a:prstGeom>
        </p:spPr>
      </p:pic>
      <p:sp>
        <p:nvSpPr>
          <p:cNvPr id="11" name="Title 1">
            <a:extLst>
              <a:ext uri="{FF2B5EF4-FFF2-40B4-BE49-F238E27FC236}">
                <a16:creationId xmlns:a16="http://schemas.microsoft.com/office/drawing/2014/main" id="{9369DB22-CC3D-5278-E179-30A75791840A}"/>
              </a:ext>
            </a:extLst>
          </p:cNvPr>
          <p:cNvSpPr txBox="1">
            <a:spLocks/>
          </p:cNvSpPr>
          <p:nvPr/>
        </p:nvSpPr>
        <p:spPr>
          <a:xfrm>
            <a:off x="1054556" y="5698746"/>
            <a:ext cx="5365197" cy="386129"/>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400" i="1" dirty="0"/>
          </a:p>
        </p:txBody>
      </p:sp>
      <p:sp>
        <p:nvSpPr>
          <p:cNvPr id="10" name="Content Placeholder 8">
            <a:extLst>
              <a:ext uri="{FF2B5EF4-FFF2-40B4-BE49-F238E27FC236}">
                <a16:creationId xmlns:a16="http://schemas.microsoft.com/office/drawing/2014/main" id="{F3A348FA-4230-10B9-58B8-4D2CD06B9007}"/>
              </a:ext>
            </a:extLst>
          </p:cNvPr>
          <p:cNvSpPr>
            <a:spLocks noGrp="1"/>
          </p:cNvSpPr>
          <p:nvPr>
            <p:ph idx="1"/>
          </p:nvPr>
        </p:nvSpPr>
        <p:spPr>
          <a:xfrm>
            <a:off x="228616" y="1652280"/>
            <a:ext cx="7374819" cy="4988018"/>
          </a:xfrm>
        </p:spPr>
        <p:txBody>
          <a:bodyPr>
            <a:normAutofit/>
          </a:bodyPr>
          <a:lstStyle/>
          <a:p>
            <a:pPr marL="0" indent="0">
              <a:buNone/>
            </a:pPr>
            <a:endParaRPr lang="en-GB" dirty="0"/>
          </a:p>
          <a:p>
            <a:pPr marL="0" indent="0">
              <a:buNone/>
            </a:pPr>
            <a:endParaRPr lang="en-GB" dirty="0"/>
          </a:p>
          <a:p>
            <a:endParaRPr lang="en-GB" dirty="0"/>
          </a:p>
        </p:txBody>
      </p:sp>
      <p:sp>
        <p:nvSpPr>
          <p:cNvPr id="13" name="Content Placeholder 8">
            <a:extLst>
              <a:ext uri="{FF2B5EF4-FFF2-40B4-BE49-F238E27FC236}">
                <a16:creationId xmlns:a16="http://schemas.microsoft.com/office/drawing/2014/main" id="{5761F636-B256-F872-28A0-A948E10AAAF8}"/>
              </a:ext>
            </a:extLst>
          </p:cNvPr>
          <p:cNvSpPr txBox="1">
            <a:spLocks/>
          </p:cNvSpPr>
          <p:nvPr/>
        </p:nvSpPr>
        <p:spPr>
          <a:xfrm>
            <a:off x="208535" y="1864994"/>
            <a:ext cx="7374819" cy="49880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dirty="0"/>
              <a:t>Thanks for listening &amp; being involved</a:t>
            </a:r>
          </a:p>
          <a:p>
            <a:pPr marL="0" indent="0">
              <a:buNone/>
            </a:pPr>
            <a:endParaRPr lang="en-GB" sz="3600" dirty="0"/>
          </a:p>
          <a:p>
            <a:pPr marL="0" indent="0">
              <a:buNone/>
            </a:pPr>
            <a:r>
              <a:rPr lang="en-GB" sz="3600" dirty="0"/>
              <a:t>If you have any questions or comments please just say…</a:t>
            </a:r>
          </a:p>
          <a:p>
            <a:pPr marL="0" indent="0">
              <a:buNone/>
            </a:pPr>
            <a:r>
              <a:rPr lang="en-GB" sz="3600" dirty="0"/>
              <a:t>Drew</a:t>
            </a:r>
          </a:p>
          <a:p>
            <a:pPr marL="0" indent="0">
              <a:buNone/>
            </a:pPr>
            <a:endParaRPr lang="en-GB" sz="3600" dirty="0"/>
          </a:p>
          <a:p>
            <a:pPr marL="0" indent="0">
              <a:buNone/>
            </a:pPr>
            <a:r>
              <a:rPr lang="en-GB" sz="1400" b="1" dirty="0"/>
              <a:t>The Hear, Say, Do </a:t>
            </a:r>
            <a:r>
              <a:rPr lang="en-GB" sz="1400" dirty="0"/>
              <a:t>resource has been developed by the Programme Lead, Programme Team and in consultation with the views and opinions expressed by members of the Northern Province Youth Team across Youth Team meetings &amp; activities.</a:t>
            </a:r>
          </a:p>
          <a:p>
            <a:endParaRPr lang="en-GB" dirty="0"/>
          </a:p>
        </p:txBody>
      </p:sp>
      <p:pic>
        <p:nvPicPr>
          <p:cNvPr id="3" name="Content Placeholder 5">
            <a:extLst>
              <a:ext uri="{FF2B5EF4-FFF2-40B4-BE49-F238E27FC236}">
                <a16:creationId xmlns:a16="http://schemas.microsoft.com/office/drawing/2014/main" id="{D84DDD80-1EBB-3835-0069-458BB803079E}"/>
              </a:ext>
            </a:extLst>
          </p:cNvPr>
          <p:cNvPicPr>
            <a:picLocks noChangeAspect="1"/>
          </p:cNvPicPr>
          <p:nvPr/>
        </p:nvPicPr>
        <p:blipFill rotWithShape="1">
          <a:blip r:embed="rId6">
            <a:alphaModFix amt="85000"/>
          </a:blip>
          <a:srcRect l="27226" t="10467" r="27336" b="10156"/>
          <a:stretch/>
        </p:blipFill>
        <p:spPr>
          <a:xfrm>
            <a:off x="8700892" y="1940168"/>
            <a:ext cx="3030208" cy="2977661"/>
          </a:xfrm>
          <a:prstGeom prst="rect">
            <a:avLst/>
          </a:prstGeom>
        </p:spPr>
      </p:pic>
    </p:spTree>
    <p:extLst>
      <p:ext uri="{BB962C8B-B14F-4D97-AF65-F5344CB8AC3E}">
        <p14:creationId xmlns:p14="http://schemas.microsoft.com/office/powerpoint/2010/main" val="263175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88FB2-00A8-6694-990F-6C465B467F9E}"/>
              </a:ext>
            </a:extLst>
          </p:cNvPr>
          <p:cNvSpPr>
            <a:spLocks noGrp="1"/>
          </p:cNvSpPr>
          <p:nvPr>
            <p:ph type="title"/>
          </p:nvPr>
        </p:nvSpPr>
        <p:spPr>
          <a:xfrm>
            <a:off x="460899" y="402222"/>
            <a:ext cx="7685037" cy="1325563"/>
          </a:xfrm>
        </p:spPr>
        <p:txBody>
          <a:bodyPr>
            <a:normAutofit/>
          </a:bodyPr>
          <a:lstStyle/>
          <a:p>
            <a:r>
              <a:rPr lang="en-GB" sz="3600" dirty="0"/>
              <a:t>See, Hear, Do</a:t>
            </a:r>
          </a:p>
        </p:txBody>
      </p:sp>
      <p:pic>
        <p:nvPicPr>
          <p:cNvPr id="4" name="Picture 3" descr="Top view of a background splashed with colors">
            <a:extLst>
              <a:ext uri="{FF2B5EF4-FFF2-40B4-BE49-F238E27FC236}">
                <a16:creationId xmlns:a16="http://schemas.microsoft.com/office/drawing/2014/main" id="{29013553-1AF2-B92D-2608-B6AF3B830358}"/>
              </a:ext>
            </a:extLst>
          </p:cNvPr>
          <p:cNvPicPr>
            <a:picLocks noChangeAspect="1"/>
          </p:cNvPicPr>
          <p:nvPr/>
        </p:nvPicPr>
        <p:blipFill rotWithShape="1">
          <a:blip r:embed="rId3">
            <a:alphaModFix/>
          </a:blip>
          <a:srcRect r="-1" b="1721"/>
          <a:stretch/>
        </p:blipFill>
        <p:spPr>
          <a:xfrm rot="5400000">
            <a:off x="6753319" y="1419318"/>
            <a:ext cx="6857999" cy="4019363"/>
          </a:xfrm>
          <a:prstGeom prst="rect">
            <a:avLst/>
          </a:prstGeom>
        </p:spPr>
      </p:pic>
      <p:sp>
        <p:nvSpPr>
          <p:cNvPr id="9" name="Content Placeholder 8">
            <a:extLst>
              <a:ext uri="{FF2B5EF4-FFF2-40B4-BE49-F238E27FC236}">
                <a16:creationId xmlns:a16="http://schemas.microsoft.com/office/drawing/2014/main" id="{7860C75F-431F-5018-6E0D-94779BD6893F}"/>
              </a:ext>
            </a:extLst>
          </p:cNvPr>
          <p:cNvSpPr>
            <a:spLocks noGrp="1"/>
          </p:cNvSpPr>
          <p:nvPr>
            <p:ph idx="1"/>
          </p:nvPr>
        </p:nvSpPr>
        <p:spPr>
          <a:xfrm>
            <a:off x="460900" y="2217060"/>
            <a:ext cx="7685037" cy="4080250"/>
          </a:xfrm>
        </p:spPr>
        <p:txBody>
          <a:bodyPr>
            <a:normAutofit fontScale="85000" lnSpcReduction="20000"/>
          </a:bodyPr>
          <a:lstStyle/>
          <a:p>
            <a:pPr marL="0" indent="0" algn="just">
              <a:buNone/>
            </a:pPr>
            <a:r>
              <a:rPr lang="en-GB" sz="3000" dirty="0"/>
              <a:t>Drawing Conclusions</a:t>
            </a:r>
          </a:p>
          <a:p>
            <a:pPr marL="0" indent="0" algn="just">
              <a:buNone/>
            </a:pPr>
            <a:endParaRPr lang="en-GB" dirty="0"/>
          </a:p>
          <a:p>
            <a:pPr marL="0" indent="0" algn="just">
              <a:buNone/>
            </a:pPr>
            <a:r>
              <a:rPr lang="en-GB" dirty="0"/>
              <a:t>A quick activity to get us moving and get our minds thinking:</a:t>
            </a:r>
          </a:p>
          <a:p>
            <a:pPr marL="0" indent="0" algn="just">
              <a:buNone/>
            </a:pPr>
            <a:endParaRPr lang="en-GB" dirty="0"/>
          </a:p>
          <a:p>
            <a:pPr marL="0" indent="0" algn="just">
              <a:buNone/>
            </a:pPr>
            <a:r>
              <a:rPr lang="en-GB" dirty="0"/>
              <a:t>Step 1 – Find a partner</a:t>
            </a:r>
          </a:p>
          <a:p>
            <a:pPr marL="0" indent="0" algn="just">
              <a:buNone/>
            </a:pPr>
            <a:r>
              <a:rPr lang="en-GB" dirty="0"/>
              <a:t>Step 2 – Take a marker &amp; a piece of card (one of each between pairs)</a:t>
            </a:r>
          </a:p>
          <a:p>
            <a:pPr marL="0" indent="0" algn="just">
              <a:buNone/>
            </a:pPr>
            <a:r>
              <a:rPr lang="en-GB" dirty="0"/>
              <a:t>Step 3 – One person take the marker and hold it with the nib facing</a:t>
            </a:r>
          </a:p>
          <a:p>
            <a:pPr marL="0" indent="0" algn="just">
              <a:buNone/>
            </a:pPr>
            <a:r>
              <a:rPr lang="en-GB" dirty="0"/>
              <a:t>              downwards – you must stay still and must remain silent.</a:t>
            </a:r>
          </a:p>
          <a:p>
            <a:pPr marL="0" indent="0" algn="just">
              <a:buNone/>
            </a:pPr>
            <a:r>
              <a:rPr lang="en-GB" dirty="0"/>
              <a:t>Step 4 –Your partner must draw or write the word that I will give you.</a:t>
            </a:r>
          </a:p>
          <a:p>
            <a:pPr marL="0" indent="0" algn="just">
              <a:buNone/>
            </a:pPr>
            <a:r>
              <a:rPr lang="en-GB" dirty="0"/>
              <a:t>             You have 60seconds from when I tell you what to draw/ write.</a:t>
            </a:r>
          </a:p>
          <a:p>
            <a:pPr marL="0" indent="0">
              <a:buNone/>
            </a:pPr>
            <a:endParaRPr lang="en-GB" dirty="0"/>
          </a:p>
          <a:p>
            <a:pPr marL="0" indent="0" algn="just">
              <a:buNone/>
            </a:pPr>
            <a:r>
              <a:rPr lang="en-GB" dirty="0"/>
              <a:t>*REMEMEBER IF YOU ARE HOLDING THE MARKER YOU CANNOT TALK OR MOVE…JUST HOLD THE MARKER!!!</a:t>
            </a:r>
          </a:p>
          <a:p>
            <a:pPr marL="0" indent="0">
              <a:buNone/>
            </a:pPr>
            <a:endParaRPr lang="en-GB" dirty="0"/>
          </a:p>
          <a:p>
            <a:endParaRPr lang="en-GB" dirty="0"/>
          </a:p>
        </p:txBody>
      </p:sp>
      <p:pic>
        <p:nvPicPr>
          <p:cNvPr id="12" name="Picture 11" descr="Logo&#10;&#10;Description automatically generated">
            <a:extLst>
              <a:ext uri="{FF2B5EF4-FFF2-40B4-BE49-F238E27FC236}">
                <a16:creationId xmlns:a16="http://schemas.microsoft.com/office/drawing/2014/main" id="{A9205C21-3117-109A-8C77-4EAB10ACDF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925" y="128543"/>
            <a:ext cx="590550" cy="667322"/>
          </a:xfrm>
          <a:prstGeom prst="rect">
            <a:avLst/>
          </a:prstGeom>
        </p:spPr>
      </p:pic>
      <p:sp>
        <p:nvSpPr>
          <p:cNvPr id="14" name="Title 1">
            <a:extLst>
              <a:ext uri="{FF2B5EF4-FFF2-40B4-BE49-F238E27FC236}">
                <a16:creationId xmlns:a16="http://schemas.microsoft.com/office/drawing/2014/main" id="{76962C49-DCA0-7DD8-AF85-14C10E892FA9}"/>
              </a:ext>
            </a:extLst>
          </p:cNvPr>
          <p:cNvSpPr txBox="1">
            <a:spLocks/>
          </p:cNvSpPr>
          <p:nvPr/>
        </p:nvSpPr>
        <p:spPr>
          <a:xfrm>
            <a:off x="729475" y="269139"/>
            <a:ext cx="7685037" cy="38612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t>Scouting Ireland Northern Province Conference 2023</a:t>
            </a:r>
          </a:p>
        </p:txBody>
      </p:sp>
      <p:pic>
        <p:nvPicPr>
          <p:cNvPr id="15" name="Picture 14" descr="A picture containing text&#10;&#10;Description automatically generated">
            <a:extLst>
              <a:ext uri="{FF2B5EF4-FFF2-40B4-BE49-F238E27FC236}">
                <a16:creationId xmlns:a16="http://schemas.microsoft.com/office/drawing/2014/main" id="{3D9BE60B-0E9A-D65C-DAD1-08683A5737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2838" y="5791201"/>
            <a:ext cx="1781179" cy="922890"/>
          </a:xfrm>
          <a:prstGeom prst="rect">
            <a:avLst/>
          </a:prstGeom>
        </p:spPr>
      </p:pic>
      <p:pic>
        <p:nvPicPr>
          <p:cNvPr id="16" name="Content Placeholder 5">
            <a:extLst>
              <a:ext uri="{FF2B5EF4-FFF2-40B4-BE49-F238E27FC236}">
                <a16:creationId xmlns:a16="http://schemas.microsoft.com/office/drawing/2014/main" id="{9D43B9CE-D500-2D08-679B-4C88DBCFF0F1}"/>
              </a:ext>
            </a:extLst>
          </p:cNvPr>
          <p:cNvPicPr>
            <a:picLocks noChangeAspect="1"/>
          </p:cNvPicPr>
          <p:nvPr/>
        </p:nvPicPr>
        <p:blipFill rotWithShape="1">
          <a:blip r:embed="rId6">
            <a:alphaModFix amt="85000"/>
          </a:blip>
          <a:srcRect l="27226" t="10467" r="27336" b="10156"/>
          <a:stretch/>
        </p:blipFill>
        <p:spPr>
          <a:xfrm>
            <a:off x="8700892" y="1940168"/>
            <a:ext cx="3030208" cy="2977661"/>
          </a:xfrm>
          <a:prstGeom prst="rect">
            <a:avLst/>
          </a:prstGeom>
        </p:spPr>
      </p:pic>
    </p:spTree>
    <p:extLst>
      <p:ext uri="{BB962C8B-B14F-4D97-AF65-F5344CB8AC3E}">
        <p14:creationId xmlns:p14="http://schemas.microsoft.com/office/powerpoint/2010/main" val="234518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barn(inVertical)">
                                      <p:cBhvr>
                                        <p:cTn id="7" dur="500"/>
                                        <p:tgtEl>
                                          <p:spTgt spid="9">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5" end="5"/>
                                            </p:txEl>
                                          </p:spTgt>
                                        </p:tgtEl>
                                        <p:attrNameLst>
                                          <p:attrName>style.visibility</p:attrName>
                                        </p:attrNameLst>
                                      </p:cBhvr>
                                      <p:to>
                                        <p:strVal val="visible"/>
                                      </p:to>
                                    </p:set>
                                    <p:animEffect transition="in" filter="barn(inVertical)">
                                      <p:cBhvr>
                                        <p:cTn id="12" dur="500"/>
                                        <p:tgtEl>
                                          <p:spTgt spid="9">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animEffect transition="in" filter="barn(inVertical)">
                                      <p:cBhvr>
                                        <p:cTn id="17" dur="500"/>
                                        <p:tgtEl>
                                          <p:spTgt spid="9">
                                            <p:txEl>
                                              <p:pRg st="6" end="6"/>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9">
                                            <p:txEl>
                                              <p:pRg st="7" end="7"/>
                                            </p:txEl>
                                          </p:spTgt>
                                        </p:tgtEl>
                                        <p:attrNameLst>
                                          <p:attrName>style.visibility</p:attrName>
                                        </p:attrNameLst>
                                      </p:cBhvr>
                                      <p:to>
                                        <p:strVal val="visible"/>
                                      </p:to>
                                    </p:set>
                                    <p:animEffect transition="in" filter="barn(inVertical)">
                                      <p:cBhvr>
                                        <p:cTn id="20" dur="500"/>
                                        <p:tgtEl>
                                          <p:spTgt spid="9">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
                                            <p:txEl>
                                              <p:pRg st="8" end="8"/>
                                            </p:txEl>
                                          </p:spTgt>
                                        </p:tgtEl>
                                        <p:attrNameLst>
                                          <p:attrName>style.visibility</p:attrName>
                                        </p:attrNameLst>
                                      </p:cBhvr>
                                      <p:to>
                                        <p:strVal val="visible"/>
                                      </p:to>
                                    </p:set>
                                    <p:animEffect transition="in" filter="barn(inVertical)">
                                      <p:cBhvr>
                                        <p:cTn id="25" dur="500"/>
                                        <p:tgtEl>
                                          <p:spTgt spid="9">
                                            <p:txEl>
                                              <p:pRg st="8" end="8"/>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9">
                                            <p:txEl>
                                              <p:pRg st="9" end="9"/>
                                            </p:txEl>
                                          </p:spTgt>
                                        </p:tgtEl>
                                        <p:attrNameLst>
                                          <p:attrName>style.visibility</p:attrName>
                                        </p:attrNameLst>
                                      </p:cBhvr>
                                      <p:to>
                                        <p:strVal val="visible"/>
                                      </p:to>
                                    </p:set>
                                    <p:animEffect transition="in" filter="barn(inVertical)">
                                      <p:cBhvr>
                                        <p:cTn id="28" dur="500"/>
                                        <p:tgtEl>
                                          <p:spTgt spid="9">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9">
                                            <p:txEl>
                                              <p:pRg st="11" end="11"/>
                                            </p:txEl>
                                          </p:spTgt>
                                        </p:tgtEl>
                                        <p:attrNameLst>
                                          <p:attrName>style.visibility</p:attrName>
                                        </p:attrNameLst>
                                      </p:cBhvr>
                                      <p:to>
                                        <p:strVal val="visible"/>
                                      </p:to>
                                    </p:set>
                                    <p:anim calcmode="lin" valueType="num">
                                      <p:cBhvr>
                                        <p:cTn id="33" dur="1000" fill="hold"/>
                                        <p:tgtEl>
                                          <p:spTgt spid="9">
                                            <p:txEl>
                                              <p:pRg st="11" end="11"/>
                                            </p:txEl>
                                          </p:spTgt>
                                        </p:tgtEl>
                                        <p:attrNameLst>
                                          <p:attrName>ppt_w</p:attrName>
                                        </p:attrNameLst>
                                      </p:cBhvr>
                                      <p:tavLst>
                                        <p:tav tm="0">
                                          <p:val>
                                            <p:fltVal val="0"/>
                                          </p:val>
                                        </p:tav>
                                        <p:tav tm="100000">
                                          <p:val>
                                            <p:strVal val="#ppt_w"/>
                                          </p:val>
                                        </p:tav>
                                      </p:tavLst>
                                    </p:anim>
                                    <p:anim calcmode="lin" valueType="num">
                                      <p:cBhvr>
                                        <p:cTn id="34" dur="1000" fill="hold"/>
                                        <p:tgtEl>
                                          <p:spTgt spid="9">
                                            <p:txEl>
                                              <p:pRg st="11" end="11"/>
                                            </p:txEl>
                                          </p:spTgt>
                                        </p:tgtEl>
                                        <p:attrNameLst>
                                          <p:attrName>ppt_h</p:attrName>
                                        </p:attrNameLst>
                                      </p:cBhvr>
                                      <p:tavLst>
                                        <p:tav tm="0">
                                          <p:val>
                                            <p:fltVal val="0"/>
                                          </p:val>
                                        </p:tav>
                                        <p:tav tm="100000">
                                          <p:val>
                                            <p:strVal val="#ppt_h"/>
                                          </p:val>
                                        </p:tav>
                                      </p:tavLst>
                                    </p:anim>
                                    <p:anim calcmode="lin" valueType="num">
                                      <p:cBhvr>
                                        <p:cTn id="35" dur="1000" fill="hold"/>
                                        <p:tgtEl>
                                          <p:spTgt spid="9">
                                            <p:txEl>
                                              <p:pRg st="11" end="11"/>
                                            </p:txEl>
                                          </p:spTgt>
                                        </p:tgtEl>
                                        <p:attrNameLst>
                                          <p:attrName>style.rotation</p:attrName>
                                        </p:attrNameLst>
                                      </p:cBhvr>
                                      <p:tavLst>
                                        <p:tav tm="0">
                                          <p:val>
                                            <p:fltVal val="90"/>
                                          </p:val>
                                        </p:tav>
                                        <p:tav tm="100000">
                                          <p:val>
                                            <p:fltVal val="0"/>
                                          </p:val>
                                        </p:tav>
                                      </p:tavLst>
                                    </p:anim>
                                    <p:animEffect transition="in" filter="fade">
                                      <p:cBhvr>
                                        <p:cTn id="36" dur="1000"/>
                                        <p:tgtEl>
                                          <p:spTgt spid="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ugust 29, 2018 430-600 PM Room 204 (1)">
            <a:hlinkClick r:id="" action="ppaction://media"/>
            <a:extLst>
              <a:ext uri="{FF2B5EF4-FFF2-40B4-BE49-F238E27FC236}">
                <a16:creationId xmlns:a16="http://schemas.microsoft.com/office/drawing/2014/main" id="{D402EE3B-A91B-3FAB-6165-A81C508171CE}"/>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52493" y="1"/>
            <a:ext cx="9648520" cy="6857999"/>
          </a:xfrm>
        </p:spPr>
      </p:pic>
      <p:pic>
        <p:nvPicPr>
          <p:cNvPr id="5" name="Picture 4" descr="Top view of a background splashed with colors">
            <a:extLst>
              <a:ext uri="{FF2B5EF4-FFF2-40B4-BE49-F238E27FC236}">
                <a16:creationId xmlns:a16="http://schemas.microsoft.com/office/drawing/2014/main" id="{480F436F-0611-EAE0-77AD-613BA61E22F6}"/>
              </a:ext>
            </a:extLst>
          </p:cNvPr>
          <p:cNvPicPr>
            <a:picLocks noChangeAspect="1"/>
          </p:cNvPicPr>
          <p:nvPr/>
        </p:nvPicPr>
        <p:blipFill rotWithShape="1">
          <a:blip r:embed="rId6">
            <a:alphaModFix/>
          </a:blip>
          <a:srcRect r="-1" b="1721"/>
          <a:stretch/>
        </p:blipFill>
        <p:spPr>
          <a:xfrm rot="5400000">
            <a:off x="6753319" y="1419319"/>
            <a:ext cx="6857999" cy="4019363"/>
          </a:xfrm>
          <a:prstGeom prst="rect">
            <a:avLst/>
          </a:prstGeom>
        </p:spPr>
      </p:pic>
      <p:sp>
        <p:nvSpPr>
          <p:cNvPr id="6" name="TextBox 5">
            <a:extLst>
              <a:ext uri="{FF2B5EF4-FFF2-40B4-BE49-F238E27FC236}">
                <a16:creationId xmlns:a16="http://schemas.microsoft.com/office/drawing/2014/main" id="{43B0750B-DB67-424C-BDF6-EDCEBFB472DD}"/>
              </a:ext>
            </a:extLst>
          </p:cNvPr>
          <p:cNvSpPr txBox="1"/>
          <p:nvPr/>
        </p:nvSpPr>
        <p:spPr>
          <a:xfrm>
            <a:off x="3035959" y="932873"/>
            <a:ext cx="2503055" cy="646331"/>
          </a:xfrm>
          <a:prstGeom prst="rect">
            <a:avLst/>
          </a:prstGeom>
          <a:noFill/>
        </p:spPr>
        <p:txBody>
          <a:bodyPr wrap="square" rtlCol="0">
            <a:spAutoFit/>
          </a:bodyPr>
          <a:lstStyle/>
          <a:p>
            <a:pPr algn="ctr"/>
            <a:r>
              <a:rPr lang="en-GB" sz="3600" dirty="0"/>
              <a:t>WELCOME</a:t>
            </a:r>
          </a:p>
        </p:txBody>
      </p:sp>
      <p:sp>
        <p:nvSpPr>
          <p:cNvPr id="8" name="TextBox 7">
            <a:extLst>
              <a:ext uri="{FF2B5EF4-FFF2-40B4-BE49-F238E27FC236}">
                <a16:creationId xmlns:a16="http://schemas.microsoft.com/office/drawing/2014/main" id="{A09059FB-FBD3-2125-D0AA-05C8B01D0F63}"/>
              </a:ext>
            </a:extLst>
          </p:cNvPr>
          <p:cNvSpPr txBox="1"/>
          <p:nvPr/>
        </p:nvSpPr>
        <p:spPr>
          <a:xfrm>
            <a:off x="990105" y="2106151"/>
            <a:ext cx="6594762" cy="646331"/>
          </a:xfrm>
          <a:prstGeom prst="rect">
            <a:avLst/>
          </a:prstGeom>
          <a:noFill/>
        </p:spPr>
        <p:txBody>
          <a:bodyPr wrap="square">
            <a:spAutoFit/>
          </a:bodyPr>
          <a:lstStyle/>
          <a:p>
            <a:pPr algn="ctr"/>
            <a:r>
              <a:rPr lang="en-GB" sz="3600" dirty="0"/>
              <a:t>VOICE</a:t>
            </a:r>
          </a:p>
        </p:txBody>
      </p:sp>
      <p:sp>
        <p:nvSpPr>
          <p:cNvPr id="9" name="TextBox 8">
            <a:extLst>
              <a:ext uri="{FF2B5EF4-FFF2-40B4-BE49-F238E27FC236}">
                <a16:creationId xmlns:a16="http://schemas.microsoft.com/office/drawing/2014/main" id="{3EA4A8B1-72A9-48CD-8281-A720EF8B615E}"/>
              </a:ext>
            </a:extLst>
          </p:cNvPr>
          <p:cNvSpPr txBox="1"/>
          <p:nvPr/>
        </p:nvSpPr>
        <p:spPr>
          <a:xfrm>
            <a:off x="990105" y="3218781"/>
            <a:ext cx="6594762" cy="646331"/>
          </a:xfrm>
          <a:prstGeom prst="rect">
            <a:avLst/>
          </a:prstGeom>
          <a:noFill/>
        </p:spPr>
        <p:txBody>
          <a:bodyPr wrap="square">
            <a:spAutoFit/>
          </a:bodyPr>
          <a:lstStyle/>
          <a:p>
            <a:pPr algn="ctr"/>
            <a:r>
              <a:rPr lang="en-GB" sz="3600" dirty="0"/>
              <a:t>LISTEN</a:t>
            </a:r>
          </a:p>
        </p:txBody>
      </p:sp>
      <p:sp>
        <p:nvSpPr>
          <p:cNvPr id="11" name="TextBox 10">
            <a:extLst>
              <a:ext uri="{FF2B5EF4-FFF2-40B4-BE49-F238E27FC236}">
                <a16:creationId xmlns:a16="http://schemas.microsoft.com/office/drawing/2014/main" id="{DDF79319-BD50-1804-068C-9F8DB37A3F87}"/>
              </a:ext>
            </a:extLst>
          </p:cNvPr>
          <p:cNvSpPr txBox="1"/>
          <p:nvPr/>
        </p:nvSpPr>
        <p:spPr>
          <a:xfrm>
            <a:off x="990105" y="4355159"/>
            <a:ext cx="6594762" cy="646331"/>
          </a:xfrm>
          <a:prstGeom prst="rect">
            <a:avLst/>
          </a:prstGeom>
          <a:noFill/>
        </p:spPr>
        <p:txBody>
          <a:bodyPr wrap="square">
            <a:spAutoFit/>
          </a:bodyPr>
          <a:lstStyle/>
          <a:p>
            <a:pPr algn="ctr"/>
            <a:r>
              <a:rPr lang="en-GB" sz="3600" dirty="0"/>
              <a:t>DECISION</a:t>
            </a:r>
          </a:p>
        </p:txBody>
      </p:sp>
      <p:sp>
        <p:nvSpPr>
          <p:cNvPr id="12" name="TextBox 11">
            <a:extLst>
              <a:ext uri="{FF2B5EF4-FFF2-40B4-BE49-F238E27FC236}">
                <a16:creationId xmlns:a16="http://schemas.microsoft.com/office/drawing/2014/main" id="{28E9F9FD-3A8B-1E5B-11EC-1D90B0D0710A}"/>
              </a:ext>
            </a:extLst>
          </p:cNvPr>
          <p:cNvSpPr txBox="1"/>
          <p:nvPr/>
        </p:nvSpPr>
        <p:spPr>
          <a:xfrm>
            <a:off x="990105" y="5491537"/>
            <a:ext cx="6594762" cy="646331"/>
          </a:xfrm>
          <a:prstGeom prst="rect">
            <a:avLst/>
          </a:prstGeom>
          <a:noFill/>
        </p:spPr>
        <p:txBody>
          <a:bodyPr wrap="square">
            <a:spAutoFit/>
          </a:bodyPr>
          <a:lstStyle/>
          <a:p>
            <a:pPr algn="ctr"/>
            <a:r>
              <a:rPr lang="en-GB" sz="3600" dirty="0"/>
              <a:t>LEARN</a:t>
            </a:r>
          </a:p>
        </p:txBody>
      </p:sp>
      <p:sp>
        <p:nvSpPr>
          <p:cNvPr id="13" name="TextBox 12">
            <a:extLst>
              <a:ext uri="{FF2B5EF4-FFF2-40B4-BE49-F238E27FC236}">
                <a16:creationId xmlns:a16="http://schemas.microsoft.com/office/drawing/2014/main" id="{E3D05447-D7C7-6E89-9EEE-6A612A26E6E2}"/>
              </a:ext>
            </a:extLst>
          </p:cNvPr>
          <p:cNvSpPr txBox="1"/>
          <p:nvPr/>
        </p:nvSpPr>
        <p:spPr>
          <a:xfrm rot="16200000">
            <a:off x="-1125722" y="3190471"/>
            <a:ext cx="2978246" cy="477054"/>
          </a:xfrm>
          <a:prstGeom prst="rect">
            <a:avLst/>
          </a:prstGeom>
          <a:noFill/>
        </p:spPr>
        <p:txBody>
          <a:bodyPr wrap="square">
            <a:spAutoFit/>
          </a:bodyPr>
          <a:lstStyle/>
          <a:p>
            <a:r>
              <a:rPr lang="en-GB" sz="2500" dirty="0"/>
              <a:t>Drawing Conclusions</a:t>
            </a:r>
          </a:p>
        </p:txBody>
      </p:sp>
      <p:pic>
        <p:nvPicPr>
          <p:cNvPr id="15" name="Picture 14" descr="Logo&#10;&#10;Description automatically generated">
            <a:extLst>
              <a:ext uri="{FF2B5EF4-FFF2-40B4-BE49-F238E27FC236}">
                <a16:creationId xmlns:a16="http://schemas.microsoft.com/office/drawing/2014/main" id="{CFC46C84-E653-AE00-F384-0537C3E270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983" y="120530"/>
            <a:ext cx="590550" cy="667322"/>
          </a:xfrm>
          <a:prstGeom prst="rect">
            <a:avLst/>
          </a:prstGeom>
        </p:spPr>
      </p:pic>
      <p:sp>
        <p:nvSpPr>
          <p:cNvPr id="16" name="Title 1">
            <a:extLst>
              <a:ext uri="{FF2B5EF4-FFF2-40B4-BE49-F238E27FC236}">
                <a16:creationId xmlns:a16="http://schemas.microsoft.com/office/drawing/2014/main" id="{A0DF1312-7B3D-448B-DDA8-459864E13385}"/>
              </a:ext>
            </a:extLst>
          </p:cNvPr>
          <p:cNvSpPr txBox="1">
            <a:spLocks/>
          </p:cNvSpPr>
          <p:nvPr/>
        </p:nvSpPr>
        <p:spPr>
          <a:xfrm>
            <a:off x="444967" y="120530"/>
            <a:ext cx="7685037" cy="38612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t>Scouting Ireland Northern Province Conference 2023</a:t>
            </a:r>
          </a:p>
        </p:txBody>
      </p:sp>
      <p:pic>
        <p:nvPicPr>
          <p:cNvPr id="18" name="Picture 17" descr="A picture containing text&#10;&#10;Description automatically generated">
            <a:extLst>
              <a:ext uri="{FF2B5EF4-FFF2-40B4-BE49-F238E27FC236}">
                <a16:creationId xmlns:a16="http://schemas.microsoft.com/office/drawing/2014/main" id="{FE76BDDB-C18B-B3A4-30FF-D31CB32343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12838" y="5791201"/>
            <a:ext cx="1781179" cy="922890"/>
          </a:xfrm>
          <a:prstGeom prst="rect">
            <a:avLst/>
          </a:prstGeom>
        </p:spPr>
      </p:pic>
      <p:pic>
        <p:nvPicPr>
          <p:cNvPr id="20" name="Content Placeholder 5">
            <a:extLst>
              <a:ext uri="{FF2B5EF4-FFF2-40B4-BE49-F238E27FC236}">
                <a16:creationId xmlns:a16="http://schemas.microsoft.com/office/drawing/2014/main" id="{79EEC862-DE4A-C36E-34C3-E1EEEEE032E5}"/>
              </a:ext>
            </a:extLst>
          </p:cNvPr>
          <p:cNvPicPr>
            <a:picLocks noChangeAspect="1"/>
          </p:cNvPicPr>
          <p:nvPr/>
        </p:nvPicPr>
        <p:blipFill rotWithShape="1">
          <a:blip r:embed="rId9">
            <a:alphaModFix amt="85000"/>
          </a:blip>
          <a:srcRect l="27226" t="10467" r="27336" b="10156"/>
          <a:stretch/>
        </p:blipFill>
        <p:spPr>
          <a:xfrm>
            <a:off x="8700892" y="1940168"/>
            <a:ext cx="3030208" cy="2977661"/>
          </a:xfrm>
          <a:prstGeom prst="rect">
            <a:avLst/>
          </a:prstGeom>
        </p:spPr>
      </p:pic>
    </p:spTree>
    <p:extLst>
      <p:ext uri="{BB962C8B-B14F-4D97-AF65-F5344CB8AC3E}">
        <p14:creationId xmlns:p14="http://schemas.microsoft.com/office/powerpoint/2010/main" val="208248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88FB2-00A8-6694-990F-6C465B467F9E}"/>
              </a:ext>
            </a:extLst>
          </p:cNvPr>
          <p:cNvSpPr>
            <a:spLocks noGrp="1"/>
          </p:cNvSpPr>
          <p:nvPr>
            <p:ph type="title"/>
          </p:nvPr>
        </p:nvSpPr>
        <p:spPr>
          <a:xfrm>
            <a:off x="138925" y="773125"/>
            <a:ext cx="7685037" cy="773273"/>
          </a:xfrm>
        </p:spPr>
        <p:txBody>
          <a:bodyPr>
            <a:normAutofit/>
          </a:bodyPr>
          <a:lstStyle/>
          <a:p>
            <a:r>
              <a:rPr lang="en-GB" sz="3600" dirty="0"/>
              <a:t>The E word</a:t>
            </a:r>
          </a:p>
        </p:txBody>
      </p:sp>
      <p:pic>
        <p:nvPicPr>
          <p:cNvPr id="4" name="Picture 3" descr="Top view of a background splashed with colors">
            <a:extLst>
              <a:ext uri="{FF2B5EF4-FFF2-40B4-BE49-F238E27FC236}">
                <a16:creationId xmlns:a16="http://schemas.microsoft.com/office/drawing/2014/main" id="{29013553-1AF2-B92D-2608-B6AF3B830358}"/>
              </a:ext>
            </a:extLst>
          </p:cNvPr>
          <p:cNvPicPr>
            <a:picLocks noChangeAspect="1"/>
          </p:cNvPicPr>
          <p:nvPr/>
        </p:nvPicPr>
        <p:blipFill rotWithShape="1">
          <a:blip r:embed="rId3">
            <a:alphaModFix/>
          </a:blip>
          <a:srcRect r="-1" b="1721"/>
          <a:stretch/>
        </p:blipFill>
        <p:spPr>
          <a:xfrm rot="5400000">
            <a:off x="6506307" y="1172309"/>
            <a:ext cx="6858000" cy="4513385"/>
          </a:xfrm>
          <a:prstGeom prst="rect">
            <a:avLst/>
          </a:prstGeom>
        </p:spPr>
      </p:pic>
      <p:pic>
        <p:nvPicPr>
          <p:cNvPr id="12" name="Picture 11" descr="Logo&#10;&#10;Description automatically generated">
            <a:extLst>
              <a:ext uri="{FF2B5EF4-FFF2-40B4-BE49-F238E27FC236}">
                <a16:creationId xmlns:a16="http://schemas.microsoft.com/office/drawing/2014/main" id="{A9205C21-3117-109A-8C77-4EAB10ACDF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925" y="128543"/>
            <a:ext cx="590550" cy="667322"/>
          </a:xfrm>
          <a:prstGeom prst="rect">
            <a:avLst/>
          </a:prstGeom>
        </p:spPr>
      </p:pic>
      <p:sp>
        <p:nvSpPr>
          <p:cNvPr id="14" name="Title 1">
            <a:extLst>
              <a:ext uri="{FF2B5EF4-FFF2-40B4-BE49-F238E27FC236}">
                <a16:creationId xmlns:a16="http://schemas.microsoft.com/office/drawing/2014/main" id="{76962C49-DCA0-7DD8-AF85-14C10E892FA9}"/>
              </a:ext>
            </a:extLst>
          </p:cNvPr>
          <p:cNvSpPr txBox="1">
            <a:spLocks/>
          </p:cNvSpPr>
          <p:nvPr/>
        </p:nvSpPr>
        <p:spPr>
          <a:xfrm>
            <a:off x="811537" y="217702"/>
            <a:ext cx="7685037" cy="38612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dirty="0"/>
              <a:t>Scouting Ireland Northern Province Conference 2023</a:t>
            </a:r>
          </a:p>
        </p:txBody>
      </p:sp>
      <p:pic>
        <p:nvPicPr>
          <p:cNvPr id="15" name="Picture 14" descr="A picture containing text&#10;&#10;Description automatically generated">
            <a:extLst>
              <a:ext uri="{FF2B5EF4-FFF2-40B4-BE49-F238E27FC236}">
                <a16:creationId xmlns:a16="http://schemas.microsoft.com/office/drawing/2014/main" id="{3D9BE60B-0E9A-D65C-DAD1-08683A5737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2838" y="5791201"/>
            <a:ext cx="1781179" cy="922890"/>
          </a:xfrm>
          <a:prstGeom prst="rect">
            <a:avLst/>
          </a:prstGeom>
        </p:spPr>
      </p:pic>
      <p:pic>
        <p:nvPicPr>
          <p:cNvPr id="3" name="Picture 2">
            <a:extLst>
              <a:ext uri="{FF2B5EF4-FFF2-40B4-BE49-F238E27FC236}">
                <a16:creationId xmlns:a16="http://schemas.microsoft.com/office/drawing/2014/main" id="{A5ED1C3F-7C86-60A3-2365-849286132CFF}"/>
              </a:ext>
            </a:extLst>
          </p:cNvPr>
          <p:cNvPicPr>
            <a:picLocks noChangeAspect="1"/>
          </p:cNvPicPr>
          <p:nvPr/>
        </p:nvPicPr>
        <p:blipFill rotWithShape="1">
          <a:blip r:embed="rId6">
            <a:alphaModFix/>
          </a:blip>
          <a:srcRect l="4904" t="9554" r="4904" b="10257"/>
          <a:stretch/>
        </p:blipFill>
        <p:spPr>
          <a:xfrm>
            <a:off x="7841004" y="2375741"/>
            <a:ext cx="4212071" cy="2106517"/>
          </a:xfrm>
          <a:prstGeom prst="rect">
            <a:avLst/>
          </a:prstGeom>
        </p:spPr>
      </p:pic>
      <p:pic>
        <p:nvPicPr>
          <p:cNvPr id="7" name="Content Placeholder 15" descr="Text&#10;&#10;Description automatically generated with medium confidence">
            <a:extLst>
              <a:ext uri="{FF2B5EF4-FFF2-40B4-BE49-F238E27FC236}">
                <a16:creationId xmlns:a16="http://schemas.microsoft.com/office/drawing/2014/main" id="{35234443-A8CD-687E-C204-481F8AF369E0}"/>
              </a:ext>
            </a:extLst>
          </p:cNvPr>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434200" y="1769264"/>
            <a:ext cx="6605911" cy="3319469"/>
          </a:xfrm>
          <a:prstGeom prst="rect">
            <a:avLst/>
          </a:prstGeom>
        </p:spPr>
      </p:pic>
      <p:sp>
        <p:nvSpPr>
          <p:cNvPr id="11" name="Title 1">
            <a:extLst>
              <a:ext uri="{FF2B5EF4-FFF2-40B4-BE49-F238E27FC236}">
                <a16:creationId xmlns:a16="http://schemas.microsoft.com/office/drawing/2014/main" id="{9369DB22-CC3D-5278-E179-30A75791840A}"/>
              </a:ext>
            </a:extLst>
          </p:cNvPr>
          <p:cNvSpPr txBox="1">
            <a:spLocks/>
          </p:cNvSpPr>
          <p:nvPr/>
        </p:nvSpPr>
        <p:spPr>
          <a:xfrm>
            <a:off x="1054556" y="5698746"/>
            <a:ext cx="5365197" cy="386129"/>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i="1" dirty="0"/>
              <a:t>Ask the boy… the girl… the young person   B-P</a:t>
            </a:r>
          </a:p>
        </p:txBody>
      </p:sp>
    </p:spTree>
    <p:extLst>
      <p:ext uri="{BB962C8B-B14F-4D97-AF65-F5344CB8AC3E}">
        <p14:creationId xmlns:p14="http://schemas.microsoft.com/office/powerpoint/2010/main" val="2079873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88FB2-00A8-6694-990F-6C465B467F9E}"/>
              </a:ext>
            </a:extLst>
          </p:cNvPr>
          <p:cNvSpPr>
            <a:spLocks noGrp="1"/>
          </p:cNvSpPr>
          <p:nvPr>
            <p:ph type="title"/>
          </p:nvPr>
        </p:nvSpPr>
        <p:spPr>
          <a:xfrm>
            <a:off x="138925" y="773125"/>
            <a:ext cx="7685037" cy="773273"/>
          </a:xfrm>
        </p:spPr>
        <p:txBody>
          <a:bodyPr>
            <a:normAutofit/>
          </a:bodyPr>
          <a:lstStyle/>
          <a:p>
            <a:r>
              <a:rPr lang="en-GB" sz="3600" dirty="0"/>
              <a:t>Back to basics</a:t>
            </a:r>
          </a:p>
        </p:txBody>
      </p:sp>
      <p:pic>
        <p:nvPicPr>
          <p:cNvPr id="4" name="Picture 3" descr="Top view of a background splashed with colors">
            <a:extLst>
              <a:ext uri="{FF2B5EF4-FFF2-40B4-BE49-F238E27FC236}">
                <a16:creationId xmlns:a16="http://schemas.microsoft.com/office/drawing/2014/main" id="{29013553-1AF2-B92D-2608-B6AF3B830358}"/>
              </a:ext>
            </a:extLst>
          </p:cNvPr>
          <p:cNvPicPr>
            <a:picLocks noChangeAspect="1"/>
          </p:cNvPicPr>
          <p:nvPr/>
        </p:nvPicPr>
        <p:blipFill rotWithShape="1">
          <a:blip r:embed="rId3">
            <a:alphaModFix/>
          </a:blip>
          <a:srcRect r="-1" b="1721"/>
          <a:stretch/>
        </p:blipFill>
        <p:spPr>
          <a:xfrm rot="5400000">
            <a:off x="6506307" y="1172309"/>
            <a:ext cx="6858000" cy="4513385"/>
          </a:xfrm>
          <a:prstGeom prst="rect">
            <a:avLst/>
          </a:prstGeom>
        </p:spPr>
      </p:pic>
      <p:pic>
        <p:nvPicPr>
          <p:cNvPr id="12" name="Picture 11" descr="Logo&#10;&#10;Description automatically generated">
            <a:extLst>
              <a:ext uri="{FF2B5EF4-FFF2-40B4-BE49-F238E27FC236}">
                <a16:creationId xmlns:a16="http://schemas.microsoft.com/office/drawing/2014/main" id="{A9205C21-3117-109A-8C77-4EAB10ACDF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925" y="128543"/>
            <a:ext cx="590550" cy="667322"/>
          </a:xfrm>
          <a:prstGeom prst="rect">
            <a:avLst/>
          </a:prstGeom>
        </p:spPr>
      </p:pic>
      <p:sp>
        <p:nvSpPr>
          <p:cNvPr id="14" name="Title 1">
            <a:extLst>
              <a:ext uri="{FF2B5EF4-FFF2-40B4-BE49-F238E27FC236}">
                <a16:creationId xmlns:a16="http://schemas.microsoft.com/office/drawing/2014/main" id="{76962C49-DCA0-7DD8-AF85-14C10E892FA9}"/>
              </a:ext>
            </a:extLst>
          </p:cNvPr>
          <p:cNvSpPr txBox="1">
            <a:spLocks/>
          </p:cNvSpPr>
          <p:nvPr/>
        </p:nvSpPr>
        <p:spPr>
          <a:xfrm>
            <a:off x="811537" y="217702"/>
            <a:ext cx="7685037" cy="38612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dirty="0"/>
              <a:t>Scouting Ireland Northern Province Conference 2023</a:t>
            </a:r>
          </a:p>
        </p:txBody>
      </p:sp>
      <p:pic>
        <p:nvPicPr>
          <p:cNvPr id="15" name="Picture 14" descr="A picture containing text&#10;&#10;Description automatically generated">
            <a:extLst>
              <a:ext uri="{FF2B5EF4-FFF2-40B4-BE49-F238E27FC236}">
                <a16:creationId xmlns:a16="http://schemas.microsoft.com/office/drawing/2014/main" id="{3D9BE60B-0E9A-D65C-DAD1-08683A5737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2838" y="5791201"/>
            <a:ext cx="1781179" cy="922890"/>
          </a:xfrm>
          <a:prstGeom prst="rect">
            <a:avLst/>
          </a:prstGeom>
        </p:spPr>
      </p:pic>
      <p:sp>
        <p:nvSpPr>
          <p:cNvPr id="11" name="Title 1">
            <a:extLst>
              <a:ext uri="{FF2B5EF4-FFF2-40B4-BE49-F238E27FC236}">
                <a16:creationId xmlns:a16="http://schemas.microsoft.com/office/drawing/2014/main" id="{9369DB22-CC3D-5278-E179-30A75791840A}"/>
              </a:ext>
            </a:extLst>
          </p:cNvPr>
          <p:cNvSpPr txBox="1">
            <a:spLocks/>
          </p:cNvSpPr>
          <p:nvPr/>
        </p:nvSpPr>
        <p:spPr>
          <a:xfrm>
            <a:off x="1054556" y="5698746"/>
            <a:ext cx="5365197" cy="386129"/>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400" i="1" dirty="0"/>
          </a:p>
        </p:txBody>
      </p:sp>
      <p:pic>
        <p:nvPicPr>
          <p:cNvPr id="6" name="Picture 5">
            <a:extLst>
              <a:ext uri="{FF2B5EF4-FFF2-40B4-BE49-F238E27FC236}">
                <a16:creationId xmlns:a16="http://schemas.microsoft.com/office/drawing/2014/main" id="{20C45280-36E5-1ED2-DB0A-65BF8F82D611}"/>
              </a:ext>
            </a:extLst>
          </p:cNvPr>
          <p:cNvPicPr>
            <a:picLocks noChangeAspect="1"/>
          </p:cNvPicPr>
          <p:nvPr/>
        </p:nvPicPr>
        <p:blipFill rotWithShape="1">
          <a:blip r:embed="rId6">
            <a:alphaModFix amt="85000"/>
          </a:blip>
          <a:srcRect l="4808" t="11274" r="5001" b="11274"/>
          <a:stretch/>
        </p:blipFill>
        <p:spPr>
          <a:xfrm>
            <a:off x="7861072" y="2455254"/>
            <a:ext cx="4232945" cy="2106516"/>
          </a:xfrm>
          <a:prstGeom prst="rect">
            <a:avLst/>
          </a:prstGeom>
        </p:spPr>
      </p:pic>
      <p:sp>
        <p:nvSpPr>
          <p:cNvPr id="10" name="Content Placeholder 8">
            <a:extLst>
              <a:ext uri="{FF2B5EF4-FFF2-40B4-BE49-F238E27FC236}">
                <a16:creationId xmlns:a16="http://schemas.microsoft.com/office/drawing/2014/main" id="{F3A348FA-4230-10B9-58B8-4D2CD06B9007}"/>
              </a:ext>
            </a:extLst>
          </p:cNvPr>
          <p:cNvSpPr>
            <a:spLocks noGrp="1"/>
          </p:cNvSpPr>
          <p:nvPr>
            <p:ph idx="1"/>
          </p:nvPr>
        </p:nvSpPr>
        <p:spPr>
          <a:xfrm>
            <a:off x="228616" y="1652280"/>
            <a:ext cx="7374819" cy="4988018"/>
          </a:xfrm>
        </p:spPr>
        <p:txBody>
          <a:bodyPr>
            <a:normAutofit fontScale="92500" lnSpcReduction="20000"/>
          </a:bodyPr>
          <a:lstStyle/>
          <a:p>
            <a:pPr marL="0" indent="0" algn="just">
              <a:buNone/>
            </a:pPr>
            <a:r>
              <a:rPr lang="en-GB" sz="2600" dirty="0"/>
              <a:t>Scouting Ireland – What we do…</a:t>
            </a:r>
          </a:p>
          <a:p>
            <a:pPr marL="0" indent="0">
              <a:buNone/>
            </a:pPr>
            <a:endParaRPr lang="en-GB" dirty="0"/>
          </a:p>
          <a:p>
            <a:pPr marL="0" indent="0" algn="just">
              <a:buNone/>
            </a:pPr>
            <a:r>
              <a:rPr lang="en-GB" sz="2200" dirty="0"/>
              <a:t>Scouting Ireland, through youth-led programmes, delivers a range of opportunities for young people to develop their: </a:t>
            </a:r>
          </a:p>
          <a:p>
            <a:pPr algn="just"/>
            <a:r>
              <a:rPr lang="en-GB" sz="2400" dirty="0"/>
              <a:t>Skills, </a:t>
            </a:r>
          </a:p>
          <a:p>
            <a:pPr algn="just"/>
            <a:r>
              <a:rPr lang="en-GB" sz="2400" dirty="0"/>
              <a:t>Talents </a:t>
            </a:r>
          </a:p>
          <a:p>
            <a:pPr algn="just"/>
            <a:r>
              <a:rPr lang="en-GB" sz="2400" dirty="0"/>
              <a:t>and Leadership potential </a:t>
            </a:r>
          </a:p>
          <a:p>
            <a:pPr marL="0" indent="0" algn="just">
              <a:buNone/>
            </a:pPr>
            <a:endParaRPr lang="en-GB" dirty="0"/>
          </a:p>
          <a:p>
            <a:pPr marL="0" indent="0" algn="just">
              <a:buNone/>
            </a:pPr>
            <a:r>
              <a:rPr lang="en-GB" sz="2200" dirty="0"/>
              <a:t>Programmes focus on a system of </a:t>
            </a:r>
            <a:r>
              <a:rPr lang="en-GB" sz="2200" b="1" dirty="0"/>
              <a:t>progressive self-education</a:t>
            </a:r>
            <a:r>
              <a:rPr lang="en-GB" sz="2200" dirty="0"/>
              <a:t>, known as the </a:t>
            </a:r>
            <a:r>
              <a:rPr lang="en-GB" sz="2200" b="1" dirty="0"/>
              <a:t>Scout Method, </a:t>
            </a:r>
            <a:r>
              <a:rPr lang="en-GB" sz="2200" dirty="0"/>
              <a:t>which aims to nurture the mental, physical and holistic growth and development of young people of all ages.</a:t>
            </a:r>
          </a:p>
          <a:p>
            <a:pPr marL="0" indent="0" algn="just">
              <a:buNone/>
            </a:pPr>
            <a:endParaRPr lang="en-GB" sz="2200" dirty="0"/>
          </a:p>
          <a:p>
            <a:pPr marL="0" indent="0" algn="just">
              <a:buNone/>
            </a:pPr>
            <a:r>
              <a:rPr lang="en-GB" sz="2200" dirty="0"/>
              <a:t>Scouting exists to engage &amp; support young people in their personal development. </a:t>
            </a:r>
            <a:r>
              <a:rPr lang="en-GB" sz="2200" b="1" dirty="0"/>
              <a:t>EMPOWERING</a:t>
            </a:r>
            <a:r>
              <a:rPr lang="en-GB" sz="2600" b="1" dirty="0"/>
              <a:t> </a:t>
            </a:r>
            <a:r>
              <a:rPr lang="en-GB" sz="2200" dirty="0"/>
              <a:t>them to make a positive contribution to society.</a:t>
            </a:r>
          </a:p>
          <a:p>
            <a:pPr marL="0" indent="0">
              <a:buNone/>
            </a:pPr>
            <a:endParaRPr lang="en-GB" dirty="0"/>
          </a:p>
          <a:p>
            <a:pPr marL="0" indent="0">
              <a:buNone/>
            </a:pPr>
            <a:endParaRPr lang="en-GB" dirty="0"/>
          </a:p>
          <a:p>
            <a:endParaRPr lang="en-GB" dirty="0"/>
          </a:p>
        </p:txBody>
      </p:sp>
      <p:pic>
        <p:nvPicPr>
          <p:cNvPr id="7" name="Picture 6">
            <a:extLst>
              <a:ext uri="{FF2B5EF4-FFF2-40B4-BE49-F238E27FC236}">
                <a16:creationId xmlns:a16="http://schemas.microsoft.com/office/drawing/2014/main" id="{3E9C7BE3-8396-FC34-B15C-5FCC35DD7E5D}"/>
              </a:ext>
            </a:extLst>
          </p:cNvPr>
          <p:cNvPicPr>
            <a:picLocks noChangeAspect="1"/>
          </p:cNvPicPr>
          <p:nvPr/>
        </p:nvPicPr>
        <p:blipFill rotWithShape="1">
          <a:blip r:embed="rId7"/>
          <a:srcRect l="4904" t="9554" r="4904" b="10257"/>
          <a:stretch/>
        </p:blipFill>
        <p:spPr>
          <a:xfrm>
            <a:off x="7841004" y="2375741"/>
            <a:ext cx="4212071" cy="2106517"/>
          </a:xfrm>
          <a:prstGeom prst="rect">
            <a:avLst/>
          </a:prstGeom>
        </p:spPr>
      </p:pic>
      <p:pic>
        <p:nvPicPr>
          <p:cNvPr id="8" name="Picture 7">
            <a:extLst>
              <a:ext uri="{FF2B5EF4-FFF2-40B4-BE49-F238E27FC236}">
                <a16:creationId xmlns:a16="http://schemas.microsoft.com/office/drawing/2014/main" id="{25DB2AF6-4A33-AA31-FAFA-978F3719C964}"/>
              </a:ext>
            </a:extLst>
          </p:cNvPr>
          <p:cNvPicPr>
            <a:picLocks noChangeAspect="1"/>
          </p:cNvPicPr>
          <p:nvPr/>
        </p:nvPicPr>
        <p:blipFill rotWithShape="1">
          <a:blip r:embed="rId6">
            <a:alphaModFix/>
          </a:blip>
          <a:srcRect l="4808" t="11274" r="5001" b="11274"/>
          <a:stretch/>
        </p:blipFill>
        <p:spPr>
          <a:xfrm>
            <a:off x="7842538" y="2375740"/>
            <a:ext cx="4232945" cy="2186029"/>
          </a:xfrm>
          <a:prstGeom prst="rect">
            <a:avLst/>
          </a:prstGeom>
        </p:spPr>
      </p:pic>
    </p:spTree>
    <p:extLst>
      <p:ext uri="{BB962C8B-B14F-4D97-AF65-F5344CB8AC3E}">
        <p14:creationId xmlns:p14="http://schemas.microsoft.com/office/powerpoint/2010/main" val="179546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barn(inVertical)">
                                      <p:cBhvr>
                                        <p:cTn id="7" dur="500"/>
                                        <p:tgtEl>
                                          <p:spTgt spid="10">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4" end="4"/>
                                            </p:txEl>
                                          </p:spTgt>
                                        </p:tgtEl>
                                        <p:attrNameLst>
                                          <p:attrName>style.visibility</p:attrName>
                                        </p:attrNameLst>
                                      </p:cBhvr>
                                      <p:to>
                                        <p:strVal val="visible"/>
                                      </p:to>
                                    </p:set>
                                    <p:animEffect transition="in" filter="barn(inVertical)">
                                      <p:cBhvr>
                                        <p:cTn id="12" dur="500"/>
                                        <p:tgtEl>
                                          <p:spTgt spid="10">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animEffect transition="in" filter="barn(inVertical)">
                                      <p:cBhvr>
                                        <p:cTn id="17" dur="500"/>
                                        <p:tgtEl>
                                          <p:spTgt spid="10">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
                                            <p:txEl>
                                              <p:pRg st="9" end="9"/>
                                            </p:txEl>
                                          </p:spTgt>
                                        </p:tgtEl>
                                        <p:attrNameLst>
                                          <p:attrName>style.visibility</p:attrName>
                                        </p:attrNameLst>
                                      </p:cBhvr>
                                      <p:to>
                                        <p:strVal val="visible"/>
                                      </p:to>
                                    </p:set>
                                    <p:anim calcmode="lin" valueType="num">
                                      <p:cBhvr additive="base">
                                        <p:cTn id="26" dur="500" fill="hold"/>
                                        <p:tgtEl>
                                          <p:spTgt spid="10">
                                            <p:txEl>
                                              <p:pRg st="9" end="9"/>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0">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88FB2-00A8-6694-990F-6C465B467F9E}"/>
              </a:ext>
            </a:extLst>
          </p:cNvPr>
          <p:cNvSpPr>
            <a:spLocks noGrp="1"/>
          </p:cNvSpPr>
          <p:nvPr>
            <p:ph type="title"/>
          </p:nvPr>
        </p:nvSpPr>
        <p:spPr>
          <a:xfrm>
            <a:off x="138925" y="1232009"/>
            <a:ext cx="7685037" cy="773273"/>
          </a:xfrm>
        </p:spPr>
        <p:txBody>
          <a:bodyPr>
            <a:noAutofit/>
          </a:bodyPr>
          <a:lstStyle/>
          <a:p>
            <a:pPr algn="just"/>
            <a:r>
              <a:rPr lang="en-GB" sz="3600" dirty="0"/>
              <a:t>We know the why but what about the how?</a:t>
            </a:r>
          </a:p>
        </p:txBody>
      </p:sp>
      <p:pic>
        <p:nvPicPr>
          <p:cNvPr id="4" name="Picture 3" descr="Top view of a background splashed with colors">
            <a:extLst>
              <a:ext uri="{FF2B5EF4-FFF2-40B4-BE49-F238E27FC236}">
                <a16:creationId xmlns:a16="http://schemas.microsoft.com/office/drawing/2014/main" id="{29013553-1AF2-B92D-2608-B6AF3B830358}"/>
              </a:ext>
            </a:extLst>
          </p:cNvPr>
          <p:cNvPicPr>
            <a:picLocks noChangeAspect="1"/>
          </p:cNvPicPr>
          <p:nvPr/>
        </p:nvPicPr>
        <p:blipFill rotWithShape="1">
          <a:blip r:embed="rId3">
            <a:alphaModFix/>
          </a:blip>
          <a:srcRect r="-1" b="1721"/>
          <a:stretch/>
        </p:blipFill>
        <p:spPr>
          <a:xfrm rot="5400000">
            <a:off x="6506307" y="1172309"/>
            <a:ext cx="6858000" cy="4513385"/>
          </a:xfrm>
          <a:prstGeom prst="rect">
            <a:avLst/>
          </a:prstGeom>
        </p:spPr>
      </p:pic>
      <p:pic>
        <p:nvPicPr>
          <p:cNvPr id="12" name="Picture 11" descr="Logo&#10;&#10;Description automatically generated">
            <a:extLst>
              <a:ext uri="{FF2B5EF4-FFF2-40B4-BE49-F238E27FC236}">
                <a16:creationId xmlns:a16="http://schemas.microsoft.com/office/drawing/2014/main" id="{A9205C21-3117-109A-8C77-4EAB10ACDF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925" y="128543"/>
            <a:ext cx="590550" cy="667322"/>
          </a:xfrm>
          <a:prstGeom prst="rect">
            <a:avLst/>
          </a:prstGeom>
        </p:spPr>
      </p:pic>
      <p:sp>
        <p:nvSpPr>
          <p:cNvPr id="14" name="Title 1">
            <a:extLst>
              <a:ext uri="{FF2B5EF4-FFF2-40B4-BE49-F238E27FC236}">
                <a16:creationId xmlns:a16="http://schemas.microsoft.com/office/drawing/2014/main" id="{76962C49-DCA0-7DD8-AF85-14C10E892FA9}"/>
              </a:ext>
            </a:extLst>
          </p:cNvPr>
          <p:cNvSpPr txBox="1">
            <a:spLocks/>
          </p:cNvSpPr>
          <p:nvPr/>
        </p:nvSpPr>
        <p:spPr>
          <a:xfrm>
            <a:off x="811537" y="217702"/>
            <a:ext cx="7685037" cy="38612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dirty="0"/>
              <a:t>Scouting Ireland Northern Province Conference 2023</a:t>
            </a:r>
          </a:p>
        </p:txBody>
      </p:sp>
      <p:pic>
        <p:nvPicPr>
          <p:cNvPr id="15" name="Picture 14" descr="A picture containing text&#10;&#10;Description automatically generated">
            <a:extLst>
              <a:ext uri="{FF2B5EF4-FFF2-40B4-BE49-F238E27FC236}">
                <a16:creationId xmlns:a16="http://schemas.microsoft.com/office/drawing/2014/main" id="{3D9BE60B-0E9A-D65C-DAD1-08683A5737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2838" y="5791201"/>
            <a:ext cx="1781179" cy="922890"/>
          </a:xfrm>
          <a:prstGeom prst="rect">
            <a:avLst/>
          </a:prstGeom>
        </p:spPr>
      </p:pic>
      <p:sp>
        <p:nvSpPr>
          <p:cNvPr id="11" name="Title 1">
            <a:extLst>
              <a:ext uri="{FF2B5EF4-FFF2-40B4-BE49-F238E27FC236}">
                <a16:creationId xmlns:a16="http://schemas.microsoft.com/office/drawing/2014/main" id="{9369DB22-CC3D-5278-E179-30A75791840A}"/>
              </a:ext>
            </a:extLst>
          </p:cNvPr>
          <p:cNvSpPr txBox="1">
            <a:spLocks/>
          </p:cNvSpPr>
          <p:nvPr/>
        </p:nvSpPr>
        <p:spPr>
          <a:xfrm>
            <a:off x="1054556" y="5698746"/>
            <a:ext cx="5365197" cy="386129"/>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400" i="1" dirty="0"/>
          </a:p>
        </p:txBody>
      </p:sp>
      <p:sp>
        <p:nvSpPr>
          <p:cNvPr id="10" name="Content Placeholder 8">
            <a:extLst>
              <a:ext uri="{FF2B5EF4-FFF2-40B4-BE49-F238E27FC236}">
                <a16:creationId xmlns:a16="http://schemas.microsoft.com/office/drawing/2014/main" id="{F3A348FA-4230-10B9-58B8-4D2CD06B9007}"/>
              </a:ext>
            </a:extLst>
          </p:cNvPr>
          <p:cNvSpPr>
            <a:spLocks noGrp="1"/>
          </p:cNvSpPr>
          <p:nvPr>
            <p:ph idx="1"/>
          </p:nvPr>
        </p:nvSpPr>
        <p:spPr>
          <a:xfrm>
            <a:off x="228616" y="1652280"/>
            <a:ext cx="7374819" cy="4988018"/>
          </a:xfrm>
        </p:spPr>
        <p:txBody>
          <a:bodyPr>
            <a:normAutofit/>
          </a:bodyPr>
          <a:lstStyle/>
          <a:p>
            <a:pPr marL="0" indent="0">
              <a:buNone/>
            </a:pPr>
            <a:endParaRPr lang="en-GB" dirty="0"/>
          </a:p>
          <a:p>
            <a:pPr marL="0" indent="0" algn="just">
              <a:buNone/>
            </a:pPr>
            <a:r>
              <a:rPr lang="en-GB" dirty="0"/>
              <a:t>We grow the voice of youth members and empower them as it:</a:t>
            </a:r>
          </a:p>
          <a:p>
            <a:pPr algn="just"/>
            <a:r>
              <a:rPr lang="en-GB" dirty="0"/>
              <a:t>Sits at the core of Scouting and why we do it</a:t>
            </a:r>
          </a:p>
          <a:p>
            <a:pPr algn="just"/>
            <a:r>
              <a:rPr lang="en-GB" dirty="0"/>
              <a:t>Develops young people to take control</a:t>
            </a:r>
          </a:p>
          <a:p>
            <a:pPr algn="just"/>
            <a:r>
              <a:rPr lang="en-GB" dirty="0"/>
              <a:t>Enable them to impact positively on their own lives. </a:t>
            </a:r>
          </a:p>
          <a:p>
            <a:pPr marL="0" indent="0" algn="just">
              <a:buNone/>
            </a:pPr>
            <a:endParaRPr lang="en-GB" dirty="0"/>
          </a:p>
          <a:p>
            <a:pPr marL="0" indent="0" algn="just">
              <a:buNone/>
            </a:pPr>
            <a:r>
              <a:rPr lang="en-GB" dirty="0"/>
              <a:t>As Scouters we have a range of approaches, tools &amp; activities that provides the space to learn these things.</a:t>
            </a:r>
          </a:p>
          <a:p>
            <a:pPr marL="0" indent="0" algn="just">
              <a:buNone/>
            </a:pPr>
            <a:endParaRPr lang="en-GB" dirty="0"/>
          </a:p>
          <a:p>
            <a:pPr marL="0" indent="0" algn="just">
              <a:buNone/>
            </a:pPr>
            <a:r>
              <a:rPr lang="en-GB" dirty="0"/>
              <a:t>The good news is there is nothing, </a:t>
            </a:r>
            <a:r>
              <a:rPr lang="en-GB" b="1" dirty="0"/>
              <a:t>that new</a:t>
            </a:r>
            <a:r>
              <a:rPr lang="en-GB" dirty="0"/>
              <a:t>, to learn as you are putting these things into practice every time you meet…</a:t>
            </a:r>
          </a:p>
          <a:p>
            <a:pPr marL="0" indent="0">
              <a:buNone/>
            </a:pPr>
            <a:endParaRPr lang="en-GB" dirty="0"/>
          </a:p>
          <a:p>
            <a:pPr marL="0" indent="0">
              <a:buNone/>
            </a:pPr>
            <a:endParaRPr lang="en-GB" dirty="0"/>
          </a:p>
          <a:p>
            <a:pPr marL="0" indent="0">
              <a:buNone/>
            </a:pPr>
            <a:endParaRPr lang="en-GB" dirty="0"/>
          </a:p>
          <a:p>
            <a:endParaRPr lang="en-GB" dirty="0"/>
          </a:p>
        </p:txBody>
      </p:sp>
      <p:pic>
        <p:nvPicPr>
          <p:cNvPr id="5" name="Picture 4">
            <a:extLst>
              <a:ext uri="{FF2B5EF4-FFF2-40B4-BE49-F238E27FC236}">
                <a16:creationId xmlns:a16="http://schemas.microsoft.com/office/drawing/2014/main" id="{C4496105-3328-584F-332A-32CF8DE2414A}"/>
              </a:ext>
            </a:extLst>
          </p:cNvPr>
          <p:cNvPicPr>
            <a:picLocks noChangeAspect="1"/>
          </p:cNvPicPr>
          <p:nvPr/>
        </p:nvPicPr>
        <p:blipFill rotWithShape="1">
          <a:blip r:embed="rId6">
            <a:alphaModFix amt="85000"/>
          </a:blip>
          <a:srcRect l="4973" t="11604" r="48078" b="10000"/>
          <a:stretch/>
        </p:blipFill>
        <p:spPr>
          <a:xfrm>
            <a:off x="8808128" y="2370275"/>
            <a:ext cx="2254358" cy="2117450"/>
          </a:xfrm>
          <a:prstGeom prst="rect">
            <a:avLst/>
          </a:prstGeom>
        </p:spPr>
      </p:pic>
      <p:pic>
        <p:nvPicPr>
          <p:cNvPr id="7" name="Picture 6">
            <a:extLst>
              <a:ext uri="{FF2B5EF4-FFF2-40B4-BE49-F238E27FC236}">
                <a16:creationId xmlns:a16="http://schemas.microsoft.com/office/drawing/2014/main" id="{84452503-A58E-64BE-A4CF-B2829B4DD450}"/>
              </a:ext>
            </a:extLst>
          </p:cNvPr>
          <p:cNvPicPr>
            <a:picLocks noChangeAspect="1"/>
          </p:cNvPicPr>
          <p:nvPr/>
        </p:nvPicPr>
        <p:blipFill rotWithShape="1">
          <a:blip r:embed="rId6">
            <a:alphaModFix/>
          </a:blip>
          <a:srcRect l="4973" t="11604" r="48078" b="10000"/>
          <a:stretch/>
        </p:blipFill>
        <p:spPr>
          <a:xfrm>
            <a:off x="8831831" y="2407297"/>
            <a:ext cx="2254358" cy="2117450"/>
          </a:xfrm>
          <a:prstGeom prst="rect">
            <a:avLst/>
          </a:prstGeom>
        </p:spPr>
      </p:pic>
    </p:spTree>
    <p:extLst>
      <p:ext uri="{BB962C8B-B14F-4D97-AF65-F5344CB8AC3E}">
        <p14:creationId xmlns:p14="http://schemas.microsoft.com/office/powerpoint/2010/main" val="163854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arn(inVertical)">
                                      <p:cBhvr>
                                        <p:cTn id="12" dur="500"/>
                                        <p:tgtEl>
                                          <p:spTgt spid="10">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barn(inVertical)">
                                      <p:cBhvr>
                                        <p:cTn id="15" dur="500"/>
                                        <p:tgtEl>
                                          <p:spTgt spid="10">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0">
                                            <p:txEl>
                                              <p:pRg st="4" end="4"/>
                                            </p:txEl>
                                          </p:spTgt>
                                        </p:tgtEl>
                                        <p:attrNameLst>
                                          <p:attrName>style.visibility</p:attrName>
                                        </p:attrNameLst>
                                      </p:cBhvr>
                                      <p:to>
                                        <p:strVal val="visible"/>
                                      </p:to>
                                    </p:set>
                                    <p:animEffect transition="in" filter="barn(inVertical)">
                                      <p:cBhvr>
                                        <p:cTn id="18" dur="500"/>
                                        <p:tgtEl>
                                          <p:spTgt spid="10">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88FB2-00A8-6694-990F-6C465B467F9E}"/>
              </a:ext>
            </a:extLst>
          </p:cNvPr>
          <p:cNvSpPr>
            <a:spLocks noGrp="1"/>
          </p:cNvSpPr>
          <p:nvPr>
            <p:ph type="title"/>
          </p:nvPr>
        </p:nvSpPr>
        <p:spPr>
          <a:xfrm>
            <a:off x="138925" y="741419"/>
            <a:ext cx="7685037" cy="773273"/>
          </a:xfrm>
        </p:spPr>
        <p:txBody>
          <a:bodyPr>
            <a:noAutofit/>
          </a:bodyPr>
          <a:lstStyle/>
          <a:p>
            <a:r>
              <a:rPr lang="en-GB" sz="3600" dirty="0"/>
              <a:t>See, Hear, Do- The How</a:t>
            </a:r>
          </a:p>
        </p:txBody>
      </p:sp>
      <p:pic>
        <p:nvPicPr>
          <p:cNvPr id="4" name="Picture 3" descr="Top view of a background splashed with colors">
            <a:extLst>
              <a:ext uri="{FF2B5EF4-FFF2-40B4-BE49-F238E27FC236}">
                <a16:creationId xmlns:a16="http://schemas.microsoft.com/office/drawing/2014/main" id="{29013553-1AF2-B92D-2608-B6AF3B830358}"/>
              </a:ext>
            </a:extLst>
          </p:cNvPr>
          <p:cNvPicPr>
            <a:picLocks noChangeAspect="1"/>
          </p:cNvPicPr>
          <p:nvPr/>
        </p:nvPicPr>
        <p:blipFill rotWithShape="1">
          <a:blip r:embed="rId3">
            <a:alphaModFix/>
          </a:blip>
          <a:srcRect r="-1" b="1721"/>
          <a:stretch/>
        </p:blipFill>
        <p:spPr>
          <a:xfrm rot="5400000">
            <a:off x="6506307" y="1172309"/>
            <a:ext cx="6858000" cy="4513385"/>
          </a:xfrm>
          <a:prstGeom prst="rect">
            <a:avLst/>
          </a:prstGeom>
        </p:spPr>
      </p:pic>
      <p:pic>
        <p:nvPicPr>
          <p:cNvPr id="12" name="Picture 11" descr="Logo&#10;&#10;Description automatically generated">
            <a:extLst>
              <a:ext uri="{FF2B5EF4-FFF2-40B4-BE49-F238E27FC236}">
                <a16:creationId xmlns:a16="http://schemas.microsoft.com/office/drawing/2014/main" id="{A9205C21-3117-109A-8C77-4EAB10ACDF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925" y="128543"/>
            <a:ext cx="590550" cy="667322"/>
          </a:xfrm>
          <a:prstGeom prst="rect">
            <a:avLst/>
          </a:prstGeom>
        </p:spPr>
      </p:pic>
      <p:sp>
        <p:nvSpPr>
          <p:cNvPr id="14" name="Title 1">
            <a:extLst>
              <a:ext uri="{FF2B5EF4-FFF2-40B4-BE49-F238E27FC236}">
                <a16:creationId xmlns:a16="http://schemas.microsoft.com/office/drawing/2014/main" id="{76962C49-DCA0-7DD8-AF85-14C10E892FA9}"/>
              </a:ext>
            </a:extLst>
          </p:cNvPr>
          <p:cNvSpPr txBox="1">
            <a:spLocks/>
          </p:cNvSpPr>
          <p:nvPr/>
        </p:nvSpPr>
        <p:spPr>
          <a:xfrm>
            <a:off x="811537" y="217702"/>
            <a:ext cx="7685037" cy="38612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dirty="0"/>
              <a:t>Scouting Ireland Northern Province Conference 2023</a:t>
            </a:r>
          </a:p>
        </p:txBody>
      </p:sp>
      <p:pic>
        <p:nvPicPr>
          <p:cNvPr id="15" name="Picture 14" descr="A picture containing text&#10;&#10;Description automatically generated">
            <a:extLst>
              <a:ext uri="{FF2B5EF4-FFF2-40B4-BE49-F238E27FC236}">
                <a16:creationId xmlns:a16="http://schemas.microsoft.com/office/drawing/2014/main" id="{3D9BE60B-0E9A-D65C-DAD1-08683A5737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2838" y="5791201"/>
            <a:ext cx="1781179" cy="922890"/>
          </a:xfrm>
          <a:prstGeom prst="rect">
            <a:avLst/>
          </a:prstGeom>
        </p:spPr>
      </p:pic>
      <p:sp>
        <p:nvSpPr>
          <p:cNvPr id="11" name="Title 1">
            <a:extLst>
              <a:ext uri="{FF2B5EF4-FFF2-40B4-BE49-F238E27FC236}">
                <a16:creationId xmlns:a16="http://schemas.microsoft.com/office/drawing/2014/main" id="{9369DB22-CC3D-5278-E179-30A75791840A}"/>
              </a:ext>
            </a:extLst>
          </p:cNvPr>
          <p:cNvSpPr txBox="1">
            <a:spLocks/>
          </p:cNvSpPr>
          <p:nvPr/>
        </p:nvSpPr>
        <p:spPr>
          <a:xfrm>
            <a:off x="1054556" y="5698746"/>
            <a:ext cx="5365197" cy="386129"/>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400" i="1" dirty="0"/>
          </a:p>
        </p:txBody>
      </p:sp>
      <p:sp>
        <p:nvSpPr>
          <p:cNvPr id="10" name="Content Placeholder 8">
            <a:extLst>
              <a:ext uri="{FF2B5EF4-FFF2-40B4-BE49-F238E27FC236}">
                <a16:creationId xmlns:a16="http://schemas.microsoft.com/office/drawing/2014/main" id="{F3A348FA-4230-10B9-58B8-4D2CD06B9007}"/>
              </a:ext>
            </a:extLst>
          </p:cNvPr>
          <p:cNvSpPr>
            <a:spLocks noGrp="1"/>
          </p:cNvSpPr>
          <p:nvPr>
            <p:ph idx="1"/>
          </p:nvPr>
        </p:nvSpPr>
        <p:spPr>
          <a:xfrm>
            <a:off x="228616" y="1652280"/>
            <a:ext cx="7374819" cy="4988018"/>
          </a:xfrm>
        </p:spPr>
        <p:txBody>
          <a:bodyPr>
            <a:normAutofit lnSpcReduction="10000"/>
          </a:bodyPr>
          <a:lstStyle/>
          <a:p>
            <a:pPr marL="0" indent="0" algn="just">
              <a:buNone/>
            </a:pPr>
            <a:r>
              <a:rPr lang="en-GB" dirty="0"/>
              <a:t>The See, Hear , Do resource breaks down the actions and things we do to grow and empower youth members into four areas:</a:t>
            </a:r>
          </a:p>
          <a:p>
            <a:pPr marL="0" indent="0">
              <a:buNone/>
            </a:pPr>
            <a:endParaRPr lang="en-GB" dirty="0"/>
          </a:p>
          <a:p>
            <a:pPr algn="just"/>
            <a:r>
              <a:rPr lang="en-GB" b="1" dirty="0"/>
              <a:t>Co</a:t>
            </a:r>
            <a:r>
              <a:rPr lang="en-GB" dirty="0"/>
              <a:t>l</a:t>
            </a:r>
            <a:r>
              <a:rPr lang="en-GB" b="1" dirty="0"/>
              <a:t>laborative Working </a:t>
            </a:r>
            <a:r>
              <a:rPr lang="en-GB" dirty="0"/>
              <a:t>– working together/ creating relationships, using the Small Group system, being part of a community.</a:t>
            </a:r>
          </a:p>
          <a:p>
            <a:pPr marL="0" indent="0" algn="just">
              <a:buNone/>
            </a:pPr>
            <a:endParaRPr lang="en-GB" dirty="0"/>
          </a:p>
          <a:p>
            <a:pPr algn="just"/>
            <a:r>
              <a:rPr lang="en-GB" b="1" dirty="0"/>
              <a:t>Creating Programme </a:t>
            </a:r>
            <a:r>
              <a:rPr lang="en-GB" dirty="0"/>
              <a:t>– involving young people, exploring roles, using Badge and awards frameworks.</a:t>
            </a:r>
          </a:p>
          <a:p>
            <a:pPr marL="0" indent="0" algn="just">
              <a:buNone/>
            </a:pPr>
            <a:endParaRPr lang="en-GB" dirty="0"/>
          </a:p>
          <a:p>
            <a:pPr algn="just"/>
            <a:r>
              <a:rPr lang="en-GB" b="1" dirty="0"/>
              <a:t>Delivering Programme </a:t>
            </a:r>
            <a:r>
              <a:rPr lang="en-GB" dirty="0"/>
              <a:t>– developing &amp; recognising skills, teaching others, affirming &amp; recognising achievements.</a:t>
            </a:r>
          </a:p>
          <a:p>
            <a:pPr marL="0" indent="0" algn="just">
              <a:buNone/>
            </a:pPr>
            <a:endParaRPr lang="en-GB" dirty="0"/>
          </a:p>
          <a:p>
            <a:pPr algn="just"/>
            <a:r>
              <a:rPr lang="en-GB" b="1" dirty="0"/>
              <a:t>Reviewing Programme </a:t>
            </a:r>
            <a:r>
              <a:rPr lang="en-GB" dirty="0"/>
              <a:t>– Looking back &amp; evaluation, planning next steps.</a:t>
            </a:r>
            <a:endParaRPr lang="en-GB" b="1" dirty="0"/>
          </a:p>
          <a:p>
            <a:pPr marL="0" indent="0">
              <a:buNone/>
            </a:pPr>
            <a:endParaRPr lang="en-GB" dirty="0"/>
          </a:p>
          <a:p>
            <a:pPr marL="0" indent="0">
              <a:buNone/>
            </a:pPr>
            <a:endParaRPr lang="en-GB" dirty="0"/>
          </a:p>
          <a:p>
            <a:endParaRPr lang="en-GB" dirty="0"/>
          </a:p>
        </p:txBody>
      </p:sp>
      <p:pic>
        <p:nvPicPr>
          <p:cNvPr id="6" name="Picture 5">
            <a:extLst>
              <a:ext uri="{FF2B5EF4-FFF2-40B4-BE49-F238E27FC236}">
                <a16:creationId xmlns:a16="http://schemas.microsoft.com/office/drawing/2014/main" id="{6C896CB3-377C-06BC-8285-E2ABA3F21E80}"/>
              </a:ext>
            </a:extLst>
          </p:cNvPr>
          <p:cNvPicPr>
            <a:picLocks noChangeAspect="1"/>
          </p:cNvPicPr>
          <p:nvPr/>
        </p:nvPicPr>
        <p:blipFill rotWithShape="1">
          <a:blip r:embed="rId6">
            <a:alphaModFix/>
          </a:blip>
          <a:srcRect l="4973" t="11604" r="48078" b="10000"/>
          <a:stretch/>
        </p:blipFill>
        <p:spPr>
          <a:xfrm>
            <a:off x="8831831" y="2407297"/>
            <a:ext cx="2254358" cy="2117450"/>
          </a:xfrm>
          <a:prstGeom prst="rect">
            <a:avLst/>
          </a:prstGeom>
        </p:spPr>
      </p:pic>
    </p:spTree>
    <p:extLst>
      <p:ext uri="{BB962C8B-B14F-4D97-AF65-F5344CB8AC3E}">
        <p14:creationId xmlns:p14="http://schemas.microsoft.com/office/powerpoint/2010/main" val="371956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barn(inVertical)">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4" end="4"/>
                                            </p:txEl>
                                          </p:spTgt>
                                        </p:tgtEl>
                                        <p:attrNameLst>
                                          <p:attrName>style.visibility</p:attrName>
                                        </p:attrNameLst>
                                      </p:cBhvr>
                                      <p:to>
                                        <p:strVal val="visible"/>
                                      </p:to>
                                    </p:set>
                                    <p:animEffect transition="in" filter="barn(inVertical)">
                                      <p:cBhvr>
                                        <p:cTn id="12" dur="500"/>
                                        <p:tgtEl>
                                          <p:spTgt spid="10">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6" end="6"/>
                                            </p:txEl>
                                          </p:spTgt>
                                        </p:tgtEl>
                                        <p:attrNameLst>
                                          <p:attrName>style.visibility</p:attrName>
                                        </p:attrNameLst>
                                      </p:cBhvr>
                                      <p:to>
                                        <p:strVal val="visible"/>
                                      </p:to>
                                    </p:set>
                                    <p:animEffect transition="in" filter="barn(inVertical)">
                                      <p:cBhvr>
                                        <p:cTn id="17" dur="500"/>
                                        <p:tgtEl>
                                          <p:spTgt spid="10">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8" end="8"/>
                                            </p:txEl>
                                          </p:spTgt>
                                        </p:tgtEl>
                                        <p:attrNameLst>
                                          <p:attrName>style.visibility</p:attrName>
                                        </p:attrNameLst>
                                      </p:cBhvr>
                                      <p:to>
                                        <p:strVal val="visible"/>
                                      </p:to>
                                    </p:set>
                                    <p:animEffect transition="in" filter="barn(inVertical)">
                                      <p:cBhvr>
                                        <p:cTn id="22"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88FB2-00A8-6694-990F-6C465B467F9E}"/>
              </a:ext>
            </a:extLst>
          </p:cNvPr>
          <p:cNvSpPr>
            <a:spLocks noGrp="1"/>
          </p:cNvSpPr>
          <p:nvPr>
            <p:ph type="title"/>
          </p:nvPr>
        </p:nvSpPr>
        <p:spPr>
          <a:xfrm>
            <a:off x="147364" y="530158"/>
            <a:ext cx="7685037" cy="773273"/>
          </a:xfrm>
        </p:spPr>
        <p:txBody>
          <a:bodyPr>
            <a:noAutofit/>
          </a:bodyPr>
          <a:lstStyle/>
          <a:p>
            <a:r>
              <a:rPr lang="en-GB" sz="3600" dirty="0"/>
              <a:t>Collaborative Working</a:t>
            </a:r>
          </a:p>
        </p:txBody>
      </p:sp>
      <p:pic>
        <p:nvPicPr>
          <p:cNvPr id="4" name="Picture 3" descr="Top view of a background splashed with colors">
            <a:extLst>
              <a:ext uri="{FF2B5EF4-FFF2-40B4-BE49-F238E27FC236}">
                <a16:creationId xmlns:a16="http://schemas.microsoft.com/office/drawing/2014/main" id="{29013553-1AF2-B92D-2608-B6AF3B830358}"/>
              </a:ext>
            </a:extLst>
          </p:cNvPr>
          <p:cNvPicPr>
            <a:picLocks noChangeAspect="1"/>
          </p:cNvPicPr>
          <p:nvPr/>
        </p:nvPicPr>
        <p:blipFill rotWithShape="1">
          <a:blip r:embed="rId3">
            <a:alphaModFix/>
          </a:blip>
          <a:srcRect r="-1" b="1721"/>
          <a:stretch/>
        </p:blipFill>
        <p:spPr>
          <a:xfrm rot="5400000">
            <a:off x="6506307" y="1172309"/>
            <a:ext cx="6858000" cy="4513385"/>
          </a:xfrm>
          <a:prstGeom prst="rect">
            <a:avLst/>
          </a:prstGeom>
        </p:spPr>
      </p:pic>
      <p:pic>
        <p:nvPicPr>
          <p:cNvPr id="12" name="Picture 11" descr="Logo&#10;&#10;Description automatically generated">
            <a:extLst>
              <a:ext uri="{FF2B5EF4-FFF2-40B4-BE49-F238E27FC236}">
                <a16:creationId xmlns:a16="http://schemas.microsoft.com/office/drawing/2014/main" id="{A9205C21-3117-109A-8C77-4EAB10ACDF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925" y="128543"/>
            <a:ext cx="590550" cy="667322"/>
          </a:xfrm>
          <a:prstGeom prst="rect">
            <a:avLst/>
          </a:prstGeom>
        </p:spPr>
      </p:pic>
      <p:sp>
        <p:nvSpPr>
          <p:cNvPr id="14" name="Title 1">
            <a:extLst>
              <a:ext uri="{FF2B5EF4-FFF2-40B4-BE49-F238E27FC236}">
                <a16:creationId xmlns:a16="http://schemas.microsoft.com/office/drawing/2014/main" id="{76962C49-DCA0-7DD8-AF85-14C10E892FA9}"/>
              </a:ext>
            </a:extLst>
          </p:cNvPr>
          <p:cNvSpPr txBox="1">
            <a:spLocks/>
          </p:cNvSpPr>
          <p:nvPr/>
        </p:nvSpPr>
        <p:spPr>
          <a:xfrm>
            <a:off x="811537" y="217702"/>
            <a:ext cx="7685037" cy="38612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dirty="0"/>
              <a:t>Scouting Ireland Northern Province Conference 2023</a:t>
            </a:r>
          </a:p>
        </p:txBody>
      </p:sp>
      <p:pic>
        <p:nvPicPr>
          <p:cNvPr id="15" name="Picture 14" descr="A picture containing text&#10;&#10;Description automatically generated">
            <a:extLst>
              <a:ext uri="{FF2B5EF4-FFF2-40B4-BE49-F238E27FC236}">
                <a16:creationId xmlns:a16="http://schemas.microsoft.com/office/drawing/2014/main" id="{3D9BE60B-0E9A-D65C-DAD1-08683A5737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2838" y="5791201"/>
            <a:ext cx="1781179" cy="922890"/>
          </a:xfrm>
          <a:prstGeom prst="rect">
            <a:avLst/>
          </a:prstGeom>
        </p:spPr>
      </p:pic>
      <p:sp>
        <p:nvSpPr>
          <p:cNvPr id="11" name="Title 1">
            <a:extLst>
              <a:ext uri="{FF2B5EF4-FFF2-40B4-BE49-F238E27FC236}">
                <a16:creationId xmlns:a16="http://schemas.microsoft.com/office/drawing/2014/main" id="{9369DB22-CC3D-5278-E179-30A75791840A}"/>
              </a:ext>
            </a:extLst>
          </p:cNvPr>
          <p:cNvSpPr txBox="1">
            <a:spLocks/>
          </p:cNvSpPr>
          <p:nvPr/>
        </p:nvSpPr>
        <p:spPr>
          <a:xfrm>
            <a:off x="1054556" y="5698746"/>
            <a:ext cx="5365197" cy="386129"/>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400" i="1" dirty="0"/>
          </a:p>
        </p:txBody>
      </p:sp>
      <p:sp>
        <p:nvSpPr>
          <p:cNvPr id="10" name="Content Placeholder 8">
            <a:extLst>
              <a:ext uri="{FF2B5EF4-FFF2-40B4-BE49-F238E27FC236}">
                <a16:creationId xmlns:a16="http://schemas.microsoft.com/office/drawing/2014/main" id="{F3A348FA-4230-10B9-58B8-4D2CD06B9007}"/>
              </a:ext>
            </a:extLst>
          </p:cNvPr>
          <p:cNvSpPr>
            <a:spLocks noGrp="1"/>
          </p:cNvSpPr>
          <p:nvPr>
            <p:ph idx="1"/>
          </p:nvPr>
        </p:nvSpPr>
        <p:spPr>
          <a:xfrm>
            <a:off x="228616" y="1652280"/>
            <a:ext cx="7374819" cy="4988018"/>
          </a:xfrm>
        </p:spPr>
        <p:txBody>
          <a:bodyPr>
            <a:normAutofit/>
          </a:bodyPr>
          <a:lstStyle/>
          <a:p>
            <a:pPr marL="0" indent="0">
              <a:buNone/>
            </a:pPr>
            <a:endParaRPr lang="en-GB" dirty="0"/>
          </a:p>
          <a:p>
            <a:pPr marL="0" indent="0">
              <a:buNone/>
            </a:pPr>
            <a:endParaRPr lang="en-GB" dirty="0"/>
          </a:p>
          <a:p>
            <a:endParaRPr lang="en-GB" dirty="0"/>
          </a:p>
        </p:txBody>
      </p:sp>
      <p:pic>
        <p:nvPicPr>
          <p:cNvPr id="5" name="Picture 4">
            <a:extLst>
              <a:ext uri="{FF2B5EF4-FFF2-40B4-BE49-F238E27FC236}">
                <a16:creationId xmlns:a16="http://schemas.microsoft.com/office/drawing/2014/main" id="{3EB32A4C-8219-2AE5-1461-E6EE7AF3BDCE}"/>
              </a:ext>
            </a:extLst>
          </p:cNvPr>
          <p:cNvPicPr>
            <a:picLocks noChangeAspect="1"/>
          </p:cNvPicPr>
          <p:nvPr/>
        </p:nvPicPr>
        <p:blipFill rotWithShape="1">
          <a:blip r:embed="rId6"/>
          <a:srcRect l="50000" t="11980" r="5313" b="10811"/>
          <a:stretch/>
        </p:blipFill>
        <p:spPr>
          <a:xfrm>
            <a:off x="8808128" y="410766"/>
            <a:ext cx="2254358" cy="2190947"/>
          </a:xfrm>
          <a:prstGeom prst="rect">
            <a:avLst/>
          </a:prstGeom>
        </p:spPr>
      </p:pic>
      <p:pic>
        <p:nvPicPr>
          <p:cNvPr id="13" name="Picture 12">
            <a:extLst>
              <a:ext uri="{FF2B5EF4-FFF2-40B4-BE49-F238E27FC236}">
                <a16:creationId xmlns:a16="http://schemas.microsoft.com/office/drawing/2014/main" id="{858F239C-186E-F1F5-A34B-1944F9EB51AE}"/>
              </a:ext>
            </a:extLst>
          </p:cNvPr>
          <p:cNvPicPr>
            <a:picLocks noChangeAspect="1"/>
          </p:cNvPicPr>
          <p:nvPr/>
        </p:nvPicPr>
        <p:blipFill rotWithShape="1">
          <a:blip r:embed="rId7"/>
          <a:srcRect l="25833" t="24093" r="25730" b="32778"/>
          <a:stretch/>
        </p:blipFill>
        <p:spPr>
          <a:xfrm>
            <a:off x="7832401" y="3012478"/>
            <a:ext cx="4205812" cy="2106517"/>
          </a:xfrm>
          <a:prstGeom prst="rect">
            <a:avLst/>
          </a:prstGeom>
        </p:spPr>
      </p:pic>
      <p:sp>
        <p:nvSpPr>
          <p:cNvPr id="17" name="Oval 16">
            <a:extLst>
              <a:ext uri="{FF2B5EF4-FFF2-40B4-BE49-F238E27FC236}">
                <a16:creationId xmlns:a16="http://schemas.microsoft.com/office/drawing/2014/main" id="{EBDB50E6-BA2E-E4E0-20FC-2DA2522FE74C}"/>
              </a:ext>
            </a:extLst>
          </p:cNvPr>
          <p:cNvSpPr/>
          <p:nvPr/>
        </p:nvSpPr>
        <p:spPr>
          <a:xfrm>
            <a:off x="2308719" y="3086922"/>
            <a:ext cx="1376819" cy="8907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Creating a welcoming environment</a:t>
            </a:r>
          </a:p>
        </p:txBody>
      </p:sp>
      <p:sp>
        <p:nvSpPr>
          <p:cNvPr id="26" name="Oval 25">
            <a:extLst>
              <a:ext uri="{FF2B5EF4-FFF2-40B4-BE49-F238E27FC236}">
                <a16:creationId xmlns:a16="http://schemas.microsoft.com/office/drawing/2014/main" id="{5110E04E-CBB1-B9FD-7E51-8EC074B9D2F8}"/>
              </a:ext>
            </a:extLst>
          </p:cNvPr>
          <p:cNvSpPr/>
          <p:nvPr/>
        </p:nvSpPr>
        <p:spPr>
          <a:xfrm>
            <a:off x="810345" y="2346887"/>
            <a:ext cx="1376819" cy="8907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Valuing everyone</a:t>
            </a:r>
          </a:p>
        </p:txBody>
      </p:sp>
      <p:sp>
        <p:nvSpPr>
          <p:cNvPr id="27" name="Oval 26">
            <a:extLst>
              <a:ext uri="{FF2B5EF4-FFF2-40B4-BE49-F238E27FC236}">
                <a16:creationId xmlns:a16="http://schemas.microsoft.com/office/drawing/2014/main" id="{E5488CE7-867A-EA1E-1071-570E72ED9E36}"/>
              </a:ext>
            </a:extLst>
          </p:cNvPr>
          <p:cNvSpPr/>
          <p:nvPr/>
        </p:nvSpPr>
        <p:spPr>
          <a:xfrm>
            <a:off x="2868256" y="5446430"/>
            <a:ext cx="1376819" cy="8907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Trust &amp; Positivity</a:t>
            </a:r>
          </a:p>
        </p:txBody>
      </p:sp>
      <p:sp>
        <p:nvSpPr>
          <p:cNvPr id="28" name="Oval 27">
            <a:extLst>
              <a:ext uri="{FF2B5EF4-FFF2-40B4-BE49-F238E27FC236}">
                <a16:creationId xmlns:a16="http://schemas.microsoft.com/office/drawing/2014/main" id="{41223CD1-B156-6F53-ADF0-680B1DE200C7}"/>
              </a:ext>
            </a:extLst>
          </p:cNvPr>
          <p:cNvSpPr/>
          <p:nvPr/>
        </p:nvSpPr>
        <p:spPr>
          <a:xfrm>
            <a:off x="404249" y="3505530"/>
            <a:ext cx="1376819" cy="8907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Positive &amp; Dependent relationships</a:t>
            </a:r>
          </a:p>
        </p:txBody>
      </p:sp>
      <p:sp>
        <p:nvSpPr>
          <p:cNvPr id="29" name="Oval 28">
            <a:extLst>
              <a:ext uri="{FF2B5EF4-FFF2-40B4-BE49-F238E27FC236}">
                <a16:creationId xmlns:a16="http://schemas.microsoft.com/office/drawing/2014/main" id="{C9AF5D77-2BD0-358A-4186-AB6A3AB37362}"/>
              </a:ext>
            </a:extLst>
          </p:cNvPr>
          <p:cNvSpPr/>
          <p:nvPr/>
        </p:nvSpPr>
        <p:spPr>
          <a:xfrm>
            <a:off x="2440278" y="1788940"/>
            <a:ext cx="1376819" cy="8907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Small Group system</a:t>
            </a:r>
          </a:p>
        </p:txBody>
      </p:sp>
      <p:sp>
        <p:nvSpPr>
          <p:cNvPr id="31" name="Oval 30">
            <a:extLst>
              <a:ext uri="{FF2B5EF4-FFF2-40B4-BE49-F238E27FC236}">
                <a16:creationId xmlns:a16="http://schemas.microsoft.com/office/drawing/2014/main" id="{063EC64F-A264-0EF8-AAF7-9C53851F27E7}"/>
              </a:ext>
            </a:extLst>
          </p:cNvPr>
          <p:cNvSpPr/>
          <p:nvPr/>
        </p:nvSpPr>
        <p:spPr>
          <a:xfrm>
            <a:off x="453438" y="5762399"/>
            <a:ext cx="1498533" cy="9167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Roles &amp; Responsibility</a:t>
            </a:r>
          </a:p>
        </p:txBody>
      </p:sp>
      <p:sp>
        <p:nvSpPr>
          <p:cNvPr id="32" name="Oval 31">
            <a:extLst>
              <a:ext uri="{FF2B5EF4-FFF2-40B4-BE49-F238E27FC236}">
                <a16:creationId xmlns:a16="http://schemas.microsoft.com/office/drawing/2014/main" id="{E407F829-9E84-5E18-86EE-58F0E99EDDEC}"/>
              </a:ext>
            </a:extLst>
          </p:cNvPr>
          <p:cNvSpPr/>
          <p:nvPr/>
        </p:nvSpPr>
        <p:spPr>
          <a:xfrm>
            <a:off x="3835955" y="4188183"/>
            <a:ext cx="1376819" cy="8907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Informal setting</a:t>
            </a:r>
          </a:p>
        </p:txBody>
      </p:sp>
      <p:sp>
        <p:nvSpPr>
          <p:cNvPr id="33" name="Oval 32">
            <a:extLst>
              <a:ext uri="{FF2B5EF4-FFF2-40B4-BE49-F238E27FC236}">
                <a16:creationId xmlns:a16="http://schemas.microsoft.com/office/drawing/2014/main" id="{44D50197-53C7-2728-D260-80CAF99D4046}"/>
              </a:ext>
            </a:extLst>
          </p:cNvPr>
          <p:cNvSpPr/>
          <p:nvPr/>
        </p:nvSpPr>
        <p:spPr>
          <a:xfrm>
            <a:off x="5797277" y="4114258"/>
            <a:ext cx="1376819" cy="8907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Non - judgemental</a:t>
            </a:r>
          </a:p>
        </p:txBody>
      </p:sp>
      <p:sp>
        <p:nvSpPr>
          <p:cNvPr id="34" name="Oval 33">
            <a:extLst>
              <a:ext uri="{FF2B5EF4-FFF2-40B4-BE49-F238E27FC236}">
                <a16:creationId xmlns:a16="http://schemas.microsoft.com/office/drawing/2014/main" id="{321ABF0B-028B-3D8F-1ADA-16D0BBD625AD}"/>
              </a:ext>
            </a:extLst>
          </p:cNvPr>
          <p:cNvSpPr/>
          <p:nvPr/>
        </p:nvSpPr>
        <p:spPr>
          <a:xfrm>
            <a:off x="4432541" y="1625080"/>
            <a:ext cx="1376819" cy="8907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Supported to explore</a:t>
            </a:r>
          </a:p>
        </p:txBody>
      </p:sp>
      <p:sp>
        <p:nvSpPr>
          <p:cNvPr id="35" name="Oval 34">
            <a:extLst>
              <a:ext uri="{FF2B5EF4-FFF2-40B4-BE49-F238E27FC236}">
                <a16:creationId xmlns:a16="http://schemas.microsoft.com/office/drawing/2014/main" id="{3EEFE42B-0B75-4A16-9E82-198461A09863}"/>
              </a:ext>
            </a:extLst>
          </p:cNvPr>
          <p:cNvSpPr/>
          <p:nvPr/>
        </p:nvSpPr>
        <p:spPr>
          <a:xfrm>
            <a:off x="4202290" y="2792266"/>
            <a:ext cx="1376819" cy="8907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Issues/ problems heard</a:t>
            </a:r>
          </a:p>
        </p:txBody>
      </p:sp>
      <p:sp>
        <p:nvSpPr>
          <p:cNvPr id="36" name="Oval 35">
            <a:extLst>
              <a:ext uri="{FF2B5EF4-FFF2-40B4-BE49-F238E27FC236}">
                <a16:creationId xmlns:a16="http://schemas.microsoft.com/office/drawing/2014/main" id="{505F4B6C-D019-6B91-074D-03FCF7BBFAAF}"/>
              </a:ext>
            </a:extLst>
          </p:cNvPr>
          <p:cNvSpPr/>
          <p:nvPr/>
        </p:nvSpPr>
        <p:spPr>
          <a:xfrm>
            <a:off x="1642941" y="4474409"/>
            <a:ext cx="1376819" cy="8907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Part of a community</a:t>
            </a:r>
          </a:p>
        </p:txBody>
      </p:sp>
      <p:sp>
        <p:nvSpPr>
          <p:cNvPr id="37" name="Oval 36">
            <a:extLst>
              <a:ext uri="{FF2B5EF4-FFF2-40B4-BE49-F238E27FC236}">
                <a16:creationId xmlns:a16="http://schemas.microsoft.com/office/drawing/2014/main" id="{FD3A9B65-16CA-8BAF-6A64-040981A4C4D7}"/>
              </a:ext>
            </a:extLst>
          </p:cNvPr>
          <p:cNvSpPr/>
          <p:nvPr/>
        </p:nvSpPr>
        <p:spPr>
          <a:xfrm>
            <a:off x="4719181" y="5510175"/>
            <a:ext cx="1376819" cy="8907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Guided</a:t>
            </a:r>
          </a:p>
        </p:txBody>
      </p:sp>
      <p:sp>
        <p:nvSpPr>
          <p:cNvPr id="38" name="Oval 37">
            <a:extLst>
              <a:ext uri="{FF2B5EF4-FFF2-40B4-BE49-F238E27FC236}">
                <a16:creationId xmlns:a16="http://schemas.microsoft.com/office/drawing/2014/main" id="{0657C9C4-D35D-5812-27CA-027E9F1A71F0}"/>
              </a:ext>
            </a:extLst>
          </p:cNvPr>
          <p:cNvSpPr/>
          <p:nvPr/>
        </p:nvSpPr>
        <p:spPr>
          <a:xfrm>
            <a:off x="5967890" y="2620429"/>
            <a:ext cx="1376819" cy="890759"/>
          </a:xfrm>
          <a:prstGeom prst="ellipse">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1"/>
                </a:solidFill>
              </a:rPr>
              <a:t>?</a:t>
            </a:r>
          </a:p>
        </p:txBody>
      </p:sp>
    </p:spTree>
    <p:extLst>
      <p:ext uri="{BB962C8B-B14F-4D97-AF65-F5344CB8AC3E}">
        <p14:creationId xmlns:p14="http://schemas.microsoft.com/office/powerpoint/2010/main" val="1221156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88FB2-00A8-6694-990F-6C465B467F9E}"/>
              </a:ext>
            </a:extLst>
          </p:cNvPr>
          <p:cNvSpPr>
            <a:spLocks noGrp="1"/>
          </p:cNvSpPr>
          <p:nvPr>
            <p:ph type="title"/>
          </p:nvPr>
        </p:nvSpPr>
        <p:spPr>
          <a:xfrm>
            <a:off x="147364" y="530158"/>
            <a:ext cx="7685037" cy="773273"/>
          </a:xfrm>
        </p:spPr>
        <p:txBody>
          <a:bodyPr>
            <a:noAutofit/>
          </a:bodyPr>
          <a:lstStyle/>
          <a:p>
            <a:r>
              <a:rPr lang="en-GB" sz="3600" dirty="0"/>
              <a:t>Creating Programme</a:t>
            </a:r>
          </a:p>
        </p:txBody>
      </p:sp>
      <p:pic>
        <p:nvPicPr>
          <p:cNvPr id="4" name="Picture 3" descr="Top view of a background splashed with colors">
            <a:extLst>
              <a:ext uri="{FF2B5EF4-FFF2-40B4-BE49-F238E27FC236}">
                <a16:creationId xmlns:a16="http://schemas.microsoft.com/office/drawing/2014/main" id="{29013553-1AF2-B92D-2608-B6AF3B830358}"/>
              </a:ext>
            </a:extLst>
          </p:cNvPr>
          <p:cNvPicPr>
            <a:picLocks noChangeAspect="1"/>
          </p:cNvPicPr>
          <p:nvPr/>
        </p:nvPicPr>
        <p:blipFill rotWithShape="1">
          <a:blip r:embed="rId3">
            <a:alphaModFix/>
          </a:blip>
          <a:srcRect r="-1" b="1721"/>
          <a:stretch/>
        </p:blipFill>
        <p:spPr>
          <a:xfrm rot="5400000">
            <a:off x="6506307" y="1172309"/>
            <a:ext cx="6858000" cy="4513385"/>
          </a:xfrm>
          <a:prstGeom prst="rect">
            <a:avLst/>
          </a:prstGeom>
        </p:spPr>
      </p:pic>
      <p:pic>
        <p:nvPicPr>
          <p:cNvPr id="12" name="Picture 11" descr="Logo&#10;&#10;Description automatically generated">
            <a:extLst>
              <a:ext uri="{FF2B5EF4-FFF2-40B4-BE49-F238E27FC236}">
                <a16:creationId xmlns:a16="http://schemas.microsoft.com/office/drawing/2014/main" id="{A9205C21-3117-109A-8C77-4EAB10ACDF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925" y="128543"/>
            <a:ext cx="590550" cy="667322"/>
          </a:xfrm>
          <a:prstGeom prst="rect">
            <a:avLst/>
          </a:prstGeom>
        </p:spPr>
      </p:pic>
      <p:sp>
        <p:nvSpPr>
          <p:cNvPr id="14" name="Title 1">
            <a:extLst>
              <a:ext uri="{FF2B5EF4-FFF2-40B4-BE49-F238E27FC236}">
                <a16:creationId xmlns:a16="http://schemas.microsoft.com/office/drawing/2014/main" id="{76962C49-DCA0-7DD8-AF85-14C10E892FA9}"/>
              </a:ext>
            </a:extLst>
          </p:cNvPr>
          <p:cNvSpPr txBox="1">
            <a:spLocks/>
          </p:cNvSpPr>
          <p:nvPr/>
        </p:nvSpPr>
        <p:spPr>
          <a:xfrm>
            <a:off x="811537" y="217702"/>
            <a:ext cx="7685037" cy="38612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dirty="0"/>
              <a:t>Scouting Ireland Northern Province Conference 2023</a:t>
            </a:r>
          </a:p>
        </p:txBody>
      </p:sp>
      <p:pic>
        <p:nvPicPr>
          <p:cNvPr id="15" name="Picture 14" descr="A picture containing text&#10;&#10;Description automatically generated">
            <a:extLst>
              <a:ext uri="{FF2B5EF4-FFF2-40B4-BE49-F238E27FC236}">
                <a16:creationId xmlns:a16="http://schemas.microsoft.com/office/drawing/2014/main" id="{3D9BE60B-0E9A-D65C-DAD1-08683A5737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2838" y="5791201"/>
            <a:ext cx="1781179" cy="922890"/>
          </a:xfrm>
          <a:prstGeom prst="rect">
            <a:avLst/>
          </a:prstGeom>
        </p:spPr>
      </p:pic>
      <p:sp>
        <p:nvSpPr>
          <p:cNvPr id="11" name="Title 1">
            <a:extLst>
              <a:ext uri="{FF2B5EF4-FFF2-40B4-BE49-F238E27FC236}">
                <a16:creationId xmlns:a16="http://schemas.microsoft.com/office/drawing/2014/main" id="{9369DB22-CC3D-5278-E179-30A75791840A}"/>
              </a:ext>
            </a:extLst>
          </p:cNvPr>
          <p:cNvSpPr txBox="1">
            <a:spLocks/>
          </p:cNvSpPr>
          <p:nvPr/>
        </p:nvSpPr>
        <p:spPr>
          <a:xfrm>
            <a:off x="1054556" y="5698746"/>
            <a:ext cx="5365197" cy="386129"/>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400" i="1" dirty="0"/>
          </a:p>
        </p:txBody>
      </p:sp>
      <p:sp>
        <p:nvSpPr>
          <p:cNvPr id="10" name="Content Placeholder 8">
            <a:extLst>
              <a:ext uri="{FF2B5EF4-FFF2-40B4-BE49-F238E27FC236}">
                <a16:creationId xmlns:a16="http://schemas.microsoft.com/office/drawing/2014/main" id="{F3A348FA-4230-10B9-58B8-4D2CD06B9007}"/>
              </a:ext>
            </a:extLst>
          </p:cNvPr>
          <p:cNvSpPr>
            <a:spLocks noGrp="1"/>
          </p:cNvSpPr>
          <p:nvPr>
            <p:ph idx="1"/>
          </p:nvPr>
        </p:nvSpPr>
        <p:spPr>
          <a:xfrm>
            <a:off x="228616" y="1652280"/>
            <a:ext cx="7374819" cy="4988018"/>
          </a:xfrm>
        </p:spPr>
        <p:txBody>
          <a:bodyPr>
            <a:normAutofit/>
          </a:bodyPr>
          <a:lstStyle/>
          <a:p>
            <a:pPr marL="0" indent="0">
              <a:buNone/>
            </a:pPr>
            <a:endParaRPr lang="en-GB" dirty="0"/>
          </a:p>
          <a:p>
            <a:pPr marL="0" indent="0">
              <a:buNone/>
            </a:pPr>
            <a:endParaRPr lang="en-GB" dirty="0"/>
          </a:p>
          <a:p>
            <a:endParaRPr lang="en-GB" dirty="0"/>
          </a:p>
        </p:txBody>
      </p:sp>
      <p:sp>
        <p:nvSpPr>
          <p:cNvPr id="17" name="Oval 16">
            <a:extLst>
              <a:ext uri="{FF2B5EF4-FFF2-40B4-BE49-F238E27FC236}">
                <a16:creationId xmlns:a16="http://schemas.microsoft.com/office/drawing/2014/main" id="{EBDB50E6-BA2E-E4E0-20FC-2DA2522FE74C}"/>
              </a:ext>
            </a:extLst>
          </p:cNvPr>
          <p:cNvSpPr/>
          <p:nvPr/>
        </p:nvSpPr>
        <p:spPr>
          <a:xfrm>
            <a:off x="2308719" y="3086922"/>
            <a:ext cx="1376819" cy="89075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85000"/>
                    <a:lumOff val="15000"/>
                  </a:schemeClr>
                </a:solidFill>
              </a:rPr>
              <a:t>Strengths</a:t>
            </a:r>
          </a:p>
        </p:txBody>
      </p:sp>
      <p:sp>
        <p:nvSpPr>
          <p:cNvPr id="26" name="Oval 25">
            <a:extLst>
              <a:ext uri="{FF2B5EF4-FFF2-40B4-BE49-F238E27FC236}">
                <a16:creationId xmlns:a16="http://schemas.microsoft.com/office/drawing/2014/main" id="{5110E04E-CBB1-B9FD-7E51-8EC074B9D2F8}"/>
              </a:ext>
            </a:extLst>
          </p:cNvPr>
          <p:cNvSpPr/>
          <p:nvPr/>
        </p:nvSpPr>
        <p:spPr>
          <a:xfrm>
            <a:off x="810345" y="2346887"/>
            <a:ext cx="1376819" cy="89075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85000"/>
                    <a:lumOff val="15000"/>
                  </a:schemeClr>
                </a:solidFill>
              </a:rPr>
              <a:t>Who does what?</a:t>
            </a:r>
          </a:p>
        </p:txBody>
      </p:sp>
      <p:sp>
        <p:nvSpPr>
          <p:cNvPr id="27" name="Oval 26">
            <a:extLst>
              <a:ext uri="{FF2B5EF4-FFF2-40B4-BE49-F238E27FC236}">
                <a16:creationId xmlns:a16="http://schemas.microsoft.com/office/drawing/2014/main" id="{E5488CE7-867A-EA1E-1071-570E72ED9E36}"/>
              </a:ext>
            </a:extLst>
          </p:cNvPr>
          <p:cNvSpPr/>
          <p:nvPr/>
        </p:nvSpPr>
        <p:spPr>
          <a:xfrm>
            <a:off x="2868256" y="5446430"/>
            <a:ext cx="1376819" cy="89075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85000"/>
                    <a:lumOff val="15000"/>
                  </a:schemeClr>
                </a:solidFill>
              </a:rPr>
              <a:t>Leaders</a:t>
            </a:r>
          </a:p>
        </p:txBody>
      </p:sp>
      <p:sp>
        <p:nvSpPr>
          <p:cNvPr id="28" name="Oval 27">
            <a:extLst>
              <a:ext uri="{FF2B5EF4-FFF2-40B4-BE49-F238E27FC236}">
                <a16:creationId xmlns:a16="http://schemas.microsoft.com/office/drawing/2014/main" id="{41223CD1-B156-6F53-ADF0-680B1DE200C7}"/>
              </a:ext>
            </a:extLst>
          </p:cNvPr>
          <p:cNvSpPr/>
          <p:nvPr/>
        </p:nvSpPr>
        <p:spPr>
          <a:xfrm>
            <a:off x="404249" y="3505530"/>
            <a:ext cx="1376819" cy="89075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85000"/>
                    <a:lumOff val="15000"/>
                  </a:schemeClr>
                </a:solidFill>
              </a:rPr>
              <a:t>Hearing ideas &amp; suggestions</a:t>
            </a:r>
          </a:p>
        </p:txBody>
      </p:sp>
      <p:sp>
        <p:nvSpPr>
          <p:cNvPr id="29" name="Oval 28">
            <a:extLst>
              <a:ext uri="{FF2B5EF4-FFF2-40B4-BE49-F238E27FC236}">
                <a16:creationId xmlns:a16="http://schemas.microsoft.com/office/drawing/2014/main" id="{C9AF5D77-2BD0-358A-4186-AB6A3AB37362}"/>
              </a:ext>
            </a:extLst>
          </p:cNvPr>
          <p:cNvSpPr/>
          <p:nvPr/>
        </p:nvSpPr>
        <p:spPr>
          <a:xfrm>
            <a:off x="2440278" y="1788940"/>
            <a:ext cx="1376819" cy="89075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85000"/>
                    <a:lumOff val="15000"/>
                  </a:schemeClr>
                </a:solidFill>
              </a:rPr>
              <a:t>Planning</a:t>
            </a:r>
          </a:p>
        </p:txBody>
      </p:sp>
      <p:sp>
        <p:nvSpPr>
          <p:cNvPr id="31" name="Oval 30">
            <a:extLst>
              <a:ext uri="{FF2B5EF4-FFF2-40B4-BE49-F238E27FC236}">
                <a16:creationId xmlns:a16="http://schemas.microsoft.com/office/drawing/2014/main" id="{063EC64F-A264-0EF8-AAF7-9C53851F27E7}"/>
              </a:ext>
            </a:extLst>
          </p:cNvPr>
          <p:cNvSpPr/>
          <p:nvPr/>
        </p:nvSpPr>
        <p:spPr>
          <a:xfrm>
            <a:off x="453438" y="5762399"/>
            <a:ext cx="1498533" cy="91678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85000"/>
                    <a:lumOff val="15000"/>
                  </a:schemeClr>
                </a:solidFill>
              </a:rPr>
              <a:t>Expectations</a:t>
            </a:r>
          </a:p>
        </p:txBody>
      </p:sp>
      <p:sp>
        <p:nvSpPr>
          <p:cNvPr id="32" name="Oval 31">
            <a:extLst>
              <a:ext uri="{FF2B5EF4-FFF2-40B4-BE49-F238E27FC236}">
                <a16:creationId xmlns:a16="http://schemas.microsoft.com/office/drawing/2014/main" id="{E407F829-9E84-5E18-86EE-58F0E99EDDEC}"/>
              </a:ext>
            </a:extLst>
          </p:cNvPr>
          <p:cNvSpPr/>
          <p:nvPr/>
        </p:nvSpPr>
        <p:spPr>
          <a:xfrm>
            <a:off x="3835955" y="4188183"/>
            <a:ext cx="1376819" cy="89075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85000"/>
                    <a:lumOff val="15000"/>
                  </a:schemeClr>
                </a:solidFill>
              </a:rPr>
              <a:t>Setting Goals</a:t>
            </a:r>
          </a:p>
        </p:txBody>
      </p:sp>
      <p:sp>
        <p:nvSpPr>
          <p:cNvPr id="33" name="Oval 32">
            <a:extLst>
              <a:ext uri="{FF2B5EF4-FFF2-40B4-BE49-F238E27FC236}">
                <a16:creationId xmlns:a16="http://schemas.microsoft.com/office/drawing/2014/main" id="{44D50197-53C7-2728-D260-80CAF99D4046}"/>
              </a:ext>
            </a:extLst>
          </p:cNvPr>
          <p:cNvSpPr/>
          <p:nvPr/>
        </p:nvSpPr>
        <p:spPr>
          <a:xfrm>
            <a:off x="5797277" y="4114258"/>
            <a:ext cx="1376819" cy="89075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85000"/>
                    <a:lumOff val="15000"/>
                  </a:schemeClr>
                </a:solidFill>
              </a:rPr>
              <a:t>Timelines</a:t>
            </a:r>
          </a:p>
        </p:txBody>
      </p:sp>
      <p:sp>
        <p:nvSpPr>
          <p:cNvPr id="34" name="Oval 33">
            <a:extLst>
              <a:ext uri="{FF2B5EF4-FFF2-40B4-BE49-F238E27FC236}">
                <a16:creationId xmlns:a16="http://schemas.microsoft.com/office/drawing/2014/main" id="{321ABF0B-028B-3D8F-1ADA-16D0BBD625AD}"/>
              </a:ext>
            </a:extLst>
          </p:cNvPr>
          <p:cNvSpPr/>
          <p:nvPr/>
        </p:nvSpPr>
        <p:spPr>
          <a:xfrm>
            <a:off x="4432541" y="1625080"/>
            <a:ext cx="1376819" cy="89075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85000"/>
                    <a:lumOff val="15000"/>
                  </a:schemeClr>
                </a:solidFill>
              </a:rPr>
              <a:t>Exploring Scout activities</a:t>
            </a:r>
          </a:p>
        </p:txBody>
      </p:sp>
      <p:sp>
        <p:nvSpPr>
          <p:cNvPr id="35" name="Oval 34">
            <a:extLst>
              <a:ext uri="{FF2B5EF4-FFF2-40B4-BE49-F238E27FC236}">
                <a16:creationId xmlns:a16="http://schemas.microsoft.com/office/drawing/2014/main" id="{3EEFE42B-0B75-4A16-9E82-198461A09863}"/>
              </a:ext>
            </a:extLst>
          </p:cNvPr>
          <p:cNvSpPr/>
          <p:nvPr/>
        </p:nvSpPr>
        <p:spPr>
          <a:xfrm>
            <a:off x="4202290" y="2792266"/>
            <a:ext cx="1376819" cy="89075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85000"/>
                    <a:lumOff val="15000"/>
                  </a:schemeClr>
                </a:solidFill>
              </a:rPr>
              <a:t>Badges &amp; Awards</a:t>
            </a:r>
          </a:p>
        </p:txBody>
      </p:sp>
      <p:sp>
        <p:nvSpPr>
          <p:cNvPr id="36" name="Oval 35">
            <a:extLst>
              <a:ext uri="{FF2B5EF4-FFF2-40B4-BE49-F238E27FC236}">
                <a16:creationId xmlns:a16="http://schemas.microsoft.com/office/drawing/2014/main" id="{505F4B6C-D019-6B91-074D-03FCF7BBFAAF}"/>
              </a:ext>
            </a:extLst>
          </p:cNvPr>
          <p:cNvSpPr/>
          <p:nvPr/>
        </p:nvSpPr>
        <p:spPr>
          <a:xfrm>
            <a:off x="1642941" y="4474409"/>
            <a:ext cx="1376819" cy="89075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85000"/>
                    <a:lumOff val="15000"/>
                  </a:schemeClr>
                </a:solidFill>
              </a:rPr>
              <a:t>Discussing realities</a:t>
            </a:r>
          </a:p>
        </p:txBody>
      </p:sp>
      <p:sp>
        <p:nvSpPr>
          <p:cNvPr id="37" name="Oval 36">
            <a:extLst>
              <a:ext uri="{FF2B5EF4-FFF2-40B4-BE49-F238E27FC236}">
                <a16:creationId xmlns:a16="http://schemas.microsoft.com/office/drawing/2014/main" id="{FD3A9B65-16CA-8BAF-6A64-040981A4C4D7}"/>
              </a:ext>
            </a:extLst>
          </p:cNvPr>
          <p:cNvSpPr/>
          <p:nvPr/>
        </p:nvSpPr>
        <p:spPr>
          <a:xfrm>
            <a:off x="4719181" y="5510175"/>
            <a:ext cx="1376819" cy="89075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85000"/>
                    <a:lumOff val="15000"/>
                  </a:schemeClr>
                </a:solidFill>
              </a:rPr>
              <a:t>How will it be done?</a:t>
            </a:r>
          </a:p>
        </p:txBody>
      </p:sp>
      <p:sp>
        <p:nvSpPr>
          <p:cNvPr id="38" name="Oval 37">
            <a:extLst>
              <a:ext uri="{FF2B5EF4-FFF2-40B4-BE49-F238E27FC236}">
                <a16:creationId xmlns:a16="http://schemas.microsoft.com/office/drawing/2014/main" id="{0657C9C4-D35D-5812-27CA-027E9F1A71F0}"/>
              </a:ext>
            </a:extLst>
          </p:cNvPr>
          <p:cNvSpPr/>
          <p:nvPr/>
        </p:nvSpPr>
        <p:spPr>
          <a:xfrm>
            <a:off x="5967890" y="2620429"/>
            <a:ext cx="1376819" cy="890759"/>
          </a:xfrm>
          <a:prstGeom prst="ellipse">
            <a:avLst/>
          </a:prstGeom>
          <a:solidFill>
            <a:schemeClr val="bg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C000"/>
                </a:solidFill>
              </a:rPr>
              <a:t>?</a:t>
            </a:r>
          </a:p>
        </p:txBody>
      </p:sp>
      <p:pic>
        <p:nvPicPr>
          <p:cNvPr id="7" name="Picture 6">
            <a:extLst>
              <a:ext uri="{FF2B5EF4-FFF2-40B4-BE49-F238E27FC236}">
                <a16:creationId xmlns:a16="http://schemas.microsoft.com/office/drawing/2014/main" id="{F580DC85-6794-3F2C-B733-974BFED9A6CB}"/>
              </a:ext>
            </a:extLst>
          </p:cNvPr>
          <p:cNvPicPr>
            <a:picLocks noChangeAspect="1"/>
          </p:cNvPicPr>
          <p:nvPr/>
        </p:nvPicPr>
        <p:blipFill rotWithShape="1">
          <a:blip r:embed="rId6">
            <a:alphaModFix/>
          </a:blip>
          <a:srcRect l="4808" t="11274" r="5001" b="11274"/>
          <a:stretch/>
        </p:blipFill>
        <p:spPr>
          <a:xfrm>
            <a:off x="7842538" y="2375740"/>
            <a:ext cx="4232945" cy="2186029"/>
          </a:xfrm>
          <a:prstGeom prst="rect">
            <a:avLst/>
          </a:prstGeom>
        </p:spPr>
      </p:pic>
      <p:pic>
        <p:nvPicPr>
          <p:cNvPr id="8" name="Picture 7">
            <a:extLst>
              <a:ext uri="{FF2B5EF4-FFF2-40B4-BE49-F238E27FC236}">
                <a16:creationId xmlns:a16="http://schemas.microsoft.com/office/drawing/2014/main" id="{FC3EFC5B-23E6-9AB3-FD58-302E95A91ED0}"/>
              </a:ext>
            </a:extLst>
          </p:cNvPr>
          <p:cNvPicPr>
            <a:picLocks noChangeAspect="1"/>
          </p:cNvPicPr>
          <p:nvPr/>
        </p:nvPicPr>
        <p:blipFill rotWithShape="1">
          <a:blip r:embed="rId7"/>
          <a:srcRect l="4853" t="11274" r="4853" b="11274"/>
          <a:stretch/>
        </p:blipFill>
        <p:spPr>
          <a:xfrm>
            <a:off x="7857333" y="2448813"/>
            <a:ext cx="4198069" cy="2112955"/>
          </a:xfrm>
          <a:prstGeom prst="rect">
            <a:avLst/>
          </a:prstGeom>
        </p:spPr>
      </p:pic>
    </p:spTree>
    <p:extLst>
      <p:ext uri="{BB962C8B-B14F-4D97-AF65-F5344CB8AC3E}">
        <p14:creationId xmlns:p14="http://schemas.microsoft.com/office/powerpoint/2010/main" val="3987510780"/>
      </p:ext>
    </p:extLst>
  </p:cSld>
  <p:clrMapOvr>
    <a:masterClrMapping/>
  </p:clrMapOvr>
</p:sld>
</file>

<file path=ppt/theme/theme1.xml><?xml version="1.0" encoding="utf-8"?>
<a:theme xmlns:a="http://schemas.openxmlformats.org/drawingml/2006/main" name="TropicVTI">
  <a:themeElements>
    <a:clrScheme name="AnalogousFromRegularSeedRightStep">
      <a:dk1>
        <a:srgbClr val="000000"/>
      </a:dk1>
      <a:lt1>
        <a:srgbClr val="FFFFFF"/>
      </a:lt1>
      <a:dk2>
        <a:srgbClr val="223A3D"/>
      </a:dk2>
      <a:lt2>
        <a:srgbClr val="E2E8E8"/>
      </a:lt2>
      <a:accent1>
        <a:srgbClr val="E73429"/>
      </a:accent1>
      <a:accent2>
        <a:srgbClr val="D57117"/>
      </a:accent2>
      <a:accent3>
        <a:srgbClr val="B4A420"/>
      </a:accent3>
      <a:accent4>
        <a:srgbClr val="80B113"/>
      </a:accent4>
      <a:accent5>
        <a:srgbClr val="4AB821"/>
      </a:accent5>
      <a:accent6>
        <a:srgbClr val="14BC2C"/>
      </a:accent6>
      <a:hlink>
        <a:srgbClr val="329096"/>
      </a:hlink>
      <a:folHlink>
        <a:srgbClr val="7F7F7F"/>
      </a:folHlink>
    </a:clrScheme>
    <a:fontScheme name="Tropic">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opicVTI" id="{DE8751F2-0439-4D1D-A674-AFC241C9701D}" vid="{C41D9140-98E0-4A26-97C4-97FDCB8D6E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567</TotalTime>
  <Words>2590</Words>
  <Application>Microsoft Office PowerPoint</Application>
  <PresentationFormat>Widescreen</PresentationFormat>
  <Paragraphs>293</Paragraphs>
  <Slides>17</Slides>
  <Notes>16</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Gill Sans Nova</vt:lpstr>
      <vt:lpstr>TropicVTI</vt:lpstr>
      <vt:lpstr>SEE, HEAR, DO</vt:lpstr>
      <vt:lpstr>See, Hear, Do</vt:lpstr>
      <vt:lpstr>PowerPoint Presentation</vt:lpstr>
      <vt:lpstr>The E word</vt:lpstr>
      <vt:lpstr>Back to basics</vt:lpstr>
      <vt:lpstr>We know the why but what about the how?</vt:lpstr>
      <vt:lpstr>See, Hear, Do- The How</vt:lpstr>
      <vt:lpstr>Collaborative Working</vt:lpstr>
      <vt:lpstr>Creating Programme</vt:lpstr>
      <vt:lpstr>Delivering Programme</vt:lpstr>
      <vt:lpstr>Reviewing Programme</vt:lpstr>
      <vt:lpstr>The Lundy Model(QUB) &amp; Scouting Programme</vt:lpstr>
      <vt:lpstr>Youth Team Model</vt:lpstr>
      <vt:lpstr>Youth Team Model</vt:lpstr>
      <vt:lpstr>Youth Team Model</vt:lpstr>
      <vt:lpstr>Linking it all up</vt:lpstr>
      <vt:lpstr>Thank you all…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SEE, HEAR. DO</dc:title>
  <dc:creator>Drew Launchbury</dc:creator>
  <cp:lastModifiedBy>Drew Launchbury</cp:lastModifiedBy>
  <cp:revision>4</cp:revision>
  <dcterms:created xsi:type="dcterms:W3CDTF">2023-01-16T11:12:00Z</dcterms:created>
  <dcterms:modified xsi:type="dcterms:W3CDTF">2023-01-20T15:07:32Z</dcterms:modified>
</cp:coreProperties>
</file>